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1" r:id="rId4"/>
  </p:sldMasterIdLst>
  <p:notesMasterIdLst>
    <p:notesMasterId r:id="rId51"/>
  </p:notesMasterIdLst>
  <p:handoutMasterIdLst>
    <p:handoutMasterId r:id="rId52"/>
  </p:handoutMasterIdLst>
  <p:sldIdLst>
    <p:sldId id="1139" r:id="rId5"/>
    <p:sldId id="8208" r:id="rId6"/>
    <p:sldId id="8277" r:id="rId7"/>
    <p:sldId id="8215" r:id="rId8"/>
    <p:sldId id="8262" r:id="rId9"/>
    <p:sldId id="8226" r:id="rId10"/>
    <p:sldId id="8227" r:id="rId11"/>
    <p:sldId id="8257" r:id="rId12"/>
    <p:sldId id="8204" r:id="rId13"/>
    <p:sldId id="8200" r:id="rId14"/>
    <p:sldId id="8241" r:id="rId15"/>
    <p:sldId id="8229" r:id="rId16"/>
    <p:sldId id="8217" r:id="rId17"/>
    <p:sldId id="8234" r:id="rId18"/>
    <p:sldId id="8252" r:id="rId19"/>
    <p:sldId id="8218" r:id="rId20"/>
    <p:sldId id="8263" r:id="rId21"/>
    <p:sldId id="8202" r:id="rId22"/>
    <p:sldId id="8210" r:id="rId23"/>
    <p:sldId id="8205" r:id="rId24"/>
    <p:sldId id="8211" r:id="rId25"/>
    <p:sldId id="8212" r:id="rId26"/>
    <p:sldId id="8213" r:id="rId27"/>
    <p:sldId id="8273" r:id="rId28"/>
    <p:sldId id="8274" r:id="rId29"/>
    <p:sldId id="8276" r:id="rId30"/>
    <p:sldId id="8264" r:id="rId31"/>
    <p:sldId id="8258" r:id="rId32"/>
    <p:sldId id="8232" r:id="rId33"/>
    <p:sldId id="8230" r:id="rId34"/>
    <p:sldId id="8231" r:id="rId35"/>
    <p:sldId id="258" r:id="rId36"/>
    <p:sldId id="8270" r:id="rId37"/>
    <p:sldId id="8271" r:id="rId38"/>
    <p:sldId id="8220" r:id="rId39"/>
    <p:sldId id="8265" r:id="rId40"/>
    <p:sldId id="8268" r:id="rId41"/>
    <p:sldId id="8247" r:id="rId42"/>
    <p:sldId id="8266" r:id="rId43"/>
    <p:sldId id="8267" r:id="rId44"/>
    <p:sldId id="8269" r:id="rId45"/>
    <p:sldId id="8221" r:id="rId46"/>
    <p:sldId id="8236" r:id="rId47"/>
    <p:sldId id="8222" r:id="rId48"/>
    <p:sldId id="8216" r:id="rId49"/>
    <p:sldId id="8245" r:id="rId50"/>
  </p:sldIdLst>
  <p:sldSz cx="12192000" cy="6858000"/>
  <p:notesSz cx="6858000" cy="30575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5831F"/>
    <a:srgbClr val="029E78"/>
    <a:srgbClr val="0F3250"/>
    <a:srgbClr val="0F395C"/>
    <a:srgbClr val="7030A0"/>
    <a:srgbClr val="FF5F4B"/>
    <a:srgbClr val="008375"/>
    <a:srgbClr val="6465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07"/>
    <p:restoredTop sz="93542"/>
  </p:normalViewPr>
  <p:slideViewPr>
    <p:cSldViewPr snapToGrid="0" snapToObjects="1">
      <p:cViewPr varScale="1">
        <p:scale>
          <a:sx n="63" d="100"/>
          <a:sy n="63" d="100"/>
        </p:scale>
        <p:origin x="676" y="6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41" d="100"/>
          <a:sy n="241" d="100"/>
        </p:scale>
        <p:origin x="184" y="3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onck\Hewlett%20Packard%20Enterprise\Aruba%20Global%20SMB%20Sales%20HQ%20-%20FY20%20Business%20Management\Budgets%20&amp;%20Planning\SMB%20TAM%20&amp;%20Targe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CAGR </a:t>
            </a:r>
            <a:r>
              <a:rPr lang="en-US" baseline="0"/>
              <a:t> '20-'23</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'Market Data APR20 CAGR 20-23'!$F$49</c:f>
              <c:strCache>
                <c:ptCount val="1"/>
                <c:pt idx="0">
                  <c:v>CAGR</c:v>
                </c:pt>
              </c:strCache>
            </c:strRef>
          </c:tx>
          <c:spPr>
            <a:solidFill>
              <a:srgbClr val="FF8300"/>
            </a:solidFill>
            <a:ln>
              <a:noFill/>
            </a:ln>
            <a:effectLst/>
          </c:spPr>
          <c:invertIfNegative val="0"/>
          <c:dLbls>
            <c:dLbl>
              <c:idx val="2"/>
              <c:layout>
                <c:manualLayout>
                  <c:x val="-1.207388596522212E-16"/>
                  <c:y val="1.71318804059850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D2-324D-B4FC-1C6CE193594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'Market Data APR20 CAGR 20-23'!$E$50:$E$53</c:f>
              <c:strCache>
                <c:ptCount val="4"/>
                <c:pt idx="0">
                  <c:v>EMEA</c:v>
                </c:pt>
                <c:pt idx="1">
                  <c:v>Latin America</c:v>
                </c:pt>
                <c:pt idx="2">
                  <c:v>Asia Pacific</c:v>
                </c:pt>
                <c:pt idx="3">
                  <c:v>North America</c:v>
                </c:pt>
              </c:strCache>
            </c:strRef>
          </c:cat>
          <c:val>
            <c:numRef>
              <c:f>'Market Data APR20 CAGR 20-23'!$F$50:$F$53</c:f>
              <c:numCache>
                <c:formatCode>0.0%</c:formatCode>
                <c:ptCount val="4"/>
                <c:pt idx="0">
                  <c:v>6.8000000000000005E-2</c:v>
                </c:pt>
                <c:pt idx="1">
                  <c:v>7.8E-2</c:v>
                </c:pt>
                <c:pt idx="2">
                  <c:v>8.3000000000000004E-2</c:v>
                </c:pt>
                <c:pt idx="3">
                  <c:v>4.5999999999999999E-2</c:v>
                </c:pt>
              </c:numCache>
            </c:numRef>
          </c:val>
          <c:extLst>
            <c:ext xmlns:c16="http://schemas.microsoft.com/office/drawing/2014/chart" uri="{C3380CC4-5D6E-409C-BE32-E72D297353CC}">
              <c16:uniqueId val="{00000001-5AD2-324D-B4FC-1C6CE1935941}"/>
            </c:ext>
          </c:extLst>
        </c:ser>
        <c:dLbls>
          <c:showLegendKey val="0"/>
          <c:showVal val="0"/>
          <c:showCatName val="0"/>
          <c:showSerName val="0"/>
          <c:showPercent val="0"/>
          <c:showBubbleSize val="0"/>
        </c:dLbls>
        <c:gapWidth val="219"/>
        <c:overlap val="-27"/>
        <c:axId val="846721376"/>
        <c:axId val="846724512"/>
      </c:barChart>
      <c:catAx>
        <c:axId val="846721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6724512"/>
        <c:crosses val="autoZero"/>
        <c:auto val="1"/>
        <c:lblAlgn val="ctr"/>
        <c:lblOffset val="100"/>
        <c:noMultiLvlLbl val="0"/>
      </c:catAx>
      <c:valAx>
        <c:axId val="84672451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467213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1B6366-9931-8D49-9CA0-5BBF61AE40F7}"/>
              </a:ext>
            </a:extLst>
          </p:cNvPr>
          <p:cNvSpPr>
            <a:spLocks noGrp="1"/>
          </p:cNvSpPr>
          <p:nvPr>
            <p:ph type="hdr" sz="quarter"/>
          </p:nvPr>
        </p:nvSpPr>
        <p:spPr>
          <a:xfrm>
            <a:off x="0" y="0"/>
            <a:ext cx="2971800" cy="1539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BEC018-6160-9447-82D7-3D2F0AAF3302}"/>
              </a:ext>
            </a:extLst>
          </p:cNvPr>
          <p:cNvSpPr>
            <a:spLocks noGrp="1"/>
          </p:cNvSpPr>
          <p:nvPr>
            <p:ph type="dt" sz="quarter" idx="1"/>
          </p:nvPr>
        </p:nvSpPr>
        <p:spPr>
          <a:xfrm>
            <a:off x="3884613" y="0"/>
            <a:ext cx="2971800" cy="153988"/>
          </a:xfrm>
          <a:prstGeom prst="rect">
            <a:avLst/>
          </a:prstGeom>
        </p:spPr>
        <p:txBody>
          <a:bodyPr vert="horz" lIns="91440" tIns="45720" rIns="91440" bIns="45720" rtlCol="0"/>
          <a:lstStyle>
            <a:lvl1pPr algn="r">
              <a:defRPr sz="1200"/>
            </a:lvl1pPr>
          </a:lstStyle>
          <a:p>
            <a:fld id="{1BC8C695-E1D3-B142-8475-5AF80BB1D7B6}" type="datetimeFigureOut">
              <a:rPr lang="en-US" smtClean="0"/>
              <a:t>5/28/2020</a:t>
            </a:fld>
            <a:endParaRPr lang="en-US"/>
          </a:p>
        </p:txBody>
      </p:sp>
      <p:sp>
        <p:nvSpPr>
          <p:cNvPr id="4" name="Footer Placeholder 3">
            <a:extLst>
              <a:ext uri="{FF2B5EF4-FFF2-40B4-BE49-F238E27FC236}">
                <a16:creationId xmlns:a16="http://schemas.microsoft.com/office/drawing/2014/main" id="{18DC5319-8CF3-4B47-AAA8-B24DF0FF1D1D}"/>
              </a:ext>
            </a:extLst>
          </p:cNvPr>
          <p:cNvSpPr>
            <a:spLocks noGrp="1"/>
          </p:cNvSpPr>
          <p:nvPr>
            <p:ph type="ftr" sz="quarter" idx="2"/>
          </p:nvPr>
        </p:nvSpPr>
        <p:spPr>
          <a:xfrm>
            <a:off x="0" y="2903538"/>
            <a:ext cx="2971800" cy="1539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2AA6298-6032-BA4C-96F0-30DD99919CDE}"/>
              </a:ext>
            </a:extLst>
          </p:cNvPr>
          <p:cNvSpPr>
            <a:spLocks noGrp="1"/>
          </p:cNvSpPr>
          <p:nvPr>
            <p:ph type="sldNum" sz="quarter" idx="3"/>
          </p:nvPr>
        </p:nvSpPr>
        <p:spPr>
          <a:xfrm>
            <a:off x="3884613" y="2903538"/>
            <a:ext cx="2971800" cy="153987"/>
          </a:xfrm>
          <a:prstGeom prst="rect">
            <a:avLst/>
          </a:prstGeom>
        </p:spPr>
        <p:txBody>
          <a:bodyPr vert="horz" lIns="91440" tIns="45720" rIns="91440" bIns="45720" rtlCol="0" anchor="b"/>
          <a:lstStyle>
            <a:lvl1pPr algn="r">
              <a:defRPr sz="1200"/>
            </a:lvl1pPr>
          </a:lstStyle>
          <a:p>
            <a:fld id="{FDBEB1A7-CD75-9947-9B86-1FF5A701B632}" type="slidenum">
              <a:rPr lang="en-US" smtClean="0"/>
              <a:t>‹#›</a:t>
            </a:fld>
            <a:endParaRPr lang="en-US"/>
          </a:p>
        </p:txBody>
      </p:sp>
    </p:spTree>
    <p:extLst>
      <p:ext uri="{BB962C8B-B14F-4D97-AF65-F5344CB8AC3E}">
        <p14:creationId xmlns:p14="http://schemas.microsoft.com/office/powerpoint/2010/main" val="326990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E8038-F368-454B-8F70-86301C8AE1F3}" type="datetimeFigureOut">
              <a:rPr lang="en-US" smtClean="0"/>
              <a:t>5/28/2020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837BC4-FB6D-854B-9E22-7F7D837EF6BE}" type="slidenum">
              <a:rPr lang="en-US" smtClean="0"/>
              <a:t>‹#›</a:t>
            </a:fld>
            <a:endParaRPr lang="en-US"/>
          </a:p>
        </p:txBody>
      </p:sp>
    </p:spTree>
    <p:extLst>
      <p:ext uri="{BB962C8B-B14F-4D97-AF65-F5344CB8AC3E}">
        <p14:creationId xmlns:p14="http://schemas.microsoft.com/office/powerpoint/2010/main" val="2033439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ba.gov/sites/default/files/advocacy/2018-Small-Business-Profiles-US.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piceworks.com/marketing/state-of-it/repor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4893E6-147D-463D-B39F-52D9F9BE1D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488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*ACL  supported on the Cloud in future release </a:t>
            </a:r>
          </a:p>
          <a:p>
            <a:endParaRPr lang="en-US" dirty="0"/>
          </a:p>
          <a:p>
            <a:endParaRPr lang="en-US" dirty="0"/>
          </a:p>
        </p:txBody>
      </p:sp>
      <p:sp>
        <p:nvSpPr>
          <p:cNvPr id="4" name="Slide Number Placeholder 3"/>
          <p:cNvSpPr>
            <a:spLocks noGrp="1"/>
          </p:cNvSpPr>
          <p:nvPr>
            <p:ph type="sldNum" sz="quarter" idx="5"/>
          </p:nvPr>
        </p:nvSpPr>
        <p:spPr/>
        <p:txBody>
          <a:bodyPr/>
          <a:lstStyle/>
          <a:p>
            <a:fld id="{CA837BC4-FB6D-854B-9E22-7F7D837EF6BE}" type="slidenum">
              <a:rPr lang="en-US" smtClean="0"/>
              <a:t>11</a:t>
            </a:fld>
            <a:endParaRPr lang="en-US"/>
          </a:p>
        </p:txBody>
      </p:sp>
    </p:spTree>
    <p:extLst>
      <p:ext uri="{BB962C8B-B14F-4D97-AF65-F5344CB8AC3E}">
        <p14:creationId xmlns:p14="http://schemas.microsoft.com/office/powerpoint/2010/main" val="389312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37BC4-FB6D-854B-9E22-7F7D837EF6BE}" type="slidenum">
              <a:rPr lang="en-US" smtClean="0"/>
              <a:t>12</a:t>
            </a:fld>
            <a:endParaRPr lang="en-US"/>
          </a:p>
        </p:txBody>
      </p:sp>
    </p:spTree>
    <p:extLst>
      <p:ext uri="{BB962C8B-B14F-4D97-AF65-F5344CB8AC3E}">
        <p14:creationId xmlns:p14="http://schemas.microsoft.com/office/powerpoint/2010/main" val="1267356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6031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37BC4-FB6D-854B-9E22-7F7D837EF6BE}" type="slidenum">
              <a:rPr lang="en-US" smtClean="0"/>
              <a:t>14</a:t>
            </a:fld>
            <a:endParaRPr lang="en-US"/>
          </a:p>
        </p:txBody>
      </p:sp>
    </p:spTree>
    <p:extLst>
      <p:ext uri="{BB962C8B-B14F-4D97-AF65-F5344CB8AC3E}">
        <p14:creationId xmlns:p14="http://schemas.microsoft.com/office/powerpoint/2010/main" val="1243751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4767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dirty="0"/>
              <a:t>*ACL</a:t>
            </a:r>
            <a:r>
              <a:rPr lang="en-US" dirty="0"/>
              <a:t> </a:t>
            </a:r>
            <a:r>
              <a:rPr lang="en-US" sz="1200" dirty="0"/>
              <a:t> supported on the Cloud in future release ,</a:t>
            </a:r>
            <a:r>
              <a:rPr lang="en-US" dirty="0"/>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Add notes for benefits – SFP+, ACLs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Management from a single pane of glass for Aps and switches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1" kern="1200" dirty="0">
                <a:solidFill>
                  <a:schemeClr val="tx1"/>
                </a:solidFill>
                <a:effectLst/>
                <a:latin typeface="+mn-lt"/>
                <a:ea typeface="+mn-ea"/>
                <a:cs typeface="+mn-cs"/>
              </a:rPr>
              <a:t>Access Control Lists (ACLs) supported on Local Web GUI,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Enables network traffic filtering by creating an ACL, adds rules and matches criteria to an ACL, and applies the ACL to permit or deny on one or more interfaces or a VLAN. </a:t>
            </a:r>
          </a:p>
          <a:p>
            <a:r>
              <a:rPr lang="en-US" sz="1200" kern="1200" dirty="0">
                <a:solidFill>
                  <a:schemeClr val="tx1"/>
                </a:solidFill>
                <a:effectLst/>
                <a:latin typeface="+mn-lt"/>
                <a:ea typeface="+mn-ea"/>
                <a:cs typeface="+mn-cs"/>
              </a:rPr>
              <a:t>Integrated security functionality within wired and wireless solution so no external security gateway is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SFP+ fiber ports on 24</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/48-port models to eliminate traffic bottlenecks across your network for reliable connectivity</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Aruba us a trusted vendor in this space, and bringing networking solution right-sized for small businesses.</a:t>
            </a:r>
          </a:p>
          <a:p>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41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12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CAFES/ RESTAURANTS/ RETAIL</a:t>
            </a: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One solution covers inside and the outdoor patio areas. Mobile </a:t>
            </a:r>
            <a:r>
              <a:rPr lang="en-US" sz="1200" dirty="0" err="1">
                <a:latin typeface="Arial" panose="020B0604020202020204" pitchFamily="34" charset="0"/>
                <a:cs typeface="Arial" panose="020B0604020202020204" pitchFamily="34" charset="0"/>
              </a:rPr>
              <a:t>PoS</a:t>
            </a:r>
            <a:r>
              <a:rPr lang="en-US" sz="1200" dirty="0">
                <a:latin typeface="Arial" panose="020B0604020202020204" pitchFamily="34" charset="0"/>
                <a:cs typeface="Arial" panose="020B0604020202020204" pitchFamily="34" charset="0"/>
              </a:rPr>
              <a:t> systems and other IoT can be put on separate network from workers and guests. Can be managed by a service.</a:t>
            </a: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Customers enjoy fast ordering and the ability to pay without standing in lines. Cafes want to create an amazing experience for their visitors: guest Wi-Fi, background music, etc.</a:t>
            </a:r>
          </a:p>
          <a:p>
            <a:pPr algn="l">
              <a:lnSpc>
                <a:spcPct val="85000"/>
              </a:lnSpc>
              <a:spcBef>
                <a:spcPts val="500"/>
              </a:spcBef>
              <a:spcAft>
                <a:spcPts val="500"/>
              </a:spcAft>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85000"/>
              </a:lnSpc>
              <a:spcBef>
                <a:spcPts val="500"/>
              </a:spcBef>
              <a:spcAft>
                <a:spcPts val="500"/>
              </a:spcAft>
              <a:buClrTx/>
              <a:buSzTx/>
              <a:buFontTx/>
              <a:buNone/>
              <a:tabLst/>
              <a:defRPr/>
            </a:pPr>
            <a:r>
              <a:rPr lang="en-US" sz="12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WORKING FROM HOME</a:t>
            </a: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Whether you’re running video conference calls or streaming videos for your kids – you need a reliable network.  </a:t>
            </a: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The Instant On solution prioritizes business-critical applications, so your work apps come first. The solution also comes with an integrated firewall to keep you and your family's personal information, devices, and network protected from online threats. </a:t>
            </a:r>
          </a:p>
          <a:p>
            <a:pPr algn="l">
              <a:lnSpc>
                <a:spcPct val="85000"/>
              </a:lnSpc>
              <a:spcBef>
                <a:spcPts val="500"/>
              </a:spcBef>
              <a:spcAft>
                <a:spcPts val="500"/>
              </a:spcAft>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85000"/>
              </a:lnSpc>
              <a:spcBef>
                <a:spcPts val="500"/>
              </a:spcBef>
              <a:spcAft>
                <a:spcPts val="500"/>
              </a:spcAft>
              <a:buClrTx/>
              <a:buSzTx/>
              <a:buFontTx/>
              <a:buNone/>
              <a:tabLst/>
              <a:defRPr/>
            </a:pPr>
            <a:r>
              <a:rPr lang="en-US" sz="12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MEDICAL OFFICE</a:t>
            </a:r>
          </a:p>
          <a:p>
            <a:pPr algn="l">
              <a:lnSpc>
                <a:spcPct val="85000"/>
              </a:lnSpc>
              <a:spcBef>
                <a:spcPts val="500"/>
              </a:spcBef>
              <a:spcAft>
                <a:spcPts val="500"/>
              </a:spcAft>
            </a:pPr>
            <a:endParaRPr lang="en-US" sz="1200" dirty="0">
              <a:latin typeface="Arial" panose="020B0604020202020204" pitchFamily="34" charset="0"/>
              <a:cs typeface="Arial" panose="020B0604020202020204" pitchFamily="34" charset="0"/>
            </a:endParaRP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Doctor and Dental Offices can better secure health information and offer patients stress free Internet access. Medical devices and records are kept separate from unwanted internal and external access.</a:t>
            </a: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A no-fuss firewall keeps pry eyes away. Guest access can be automatically turned off during off hours.</a:t>
            </a:r>
          </a:p>
          <a:p>
            <a:pPr algn="l">
              <a:lnSpc>
                <a:spcPct val="85000"/>
              </a:lnSpc>
              <a:spcBef>
                <a:spcPts val="500"/>
              </a:spcBef>
              <a:spcAft>
                <a:spcPts val="500"/>
              </a:spcAft>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85000"/>
              </a:lnSpc>
              <a:spcBef>
                <a:spcPts val="500"/>
              </a:spcBef>
              <a:spcAft>
                <a:spcPts val="500"/>
              </a:spcAft>
              <a:buClrTx/>
              <a:buSzTx/>
              <a:buFontTx/>
              <a:buNone/>
              <a:tabLst/>
              <a:defRPr/>
            </a:pPr>
            <a:r>
              <a:rPr lang="en-US" sz="12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ONLINE LEARNING</a:t>
            </a:r>
          </a:p>
          <a:p>
            <a:pPr algn="l">
              <a:lnSpc>
                <a:spcPct val="85000"/>
              </a:lnSpc>
              <a:spcBef>
                <a:spcPts val="500"/>
              </a:spcBef>
              <a:spcAft>
                <a:spcPts val="500"/>
              </a:spcAft>
            </a:pPr>
            <a:endParaRPr lang="en-US" sz="1200" dirty="0">
              <a:latin typeface="Arial" panose="020B0604020202020204" pitchFamily="34" charset="0"/>
              <a:cs typeface="Arial" panose="020B0604020202020204" pitchFamily="34" charset="0"/>
            </a:endParaRP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Enable high quality and secure digital experiences for teachers and faculty who are supporting students from home.</a:t>
            </a: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Students still need to interact with faculty members and may need access to specialized software, previously only available in lab environments. </a:t>
            </a:r>
          </a:p>
          <a:p>
            <a:pPr marL="0" marR="0" lvl="0" indent="0" algn="l" defTabSz="914400" rtl="0" eaLnBrk="1" fontAlgn="auto" latinLnBrk="0" hangingPunct="1">
              <a:lnSpc>
                <a:spcPct val="85000"/>
              </a:lnSpc>
              <a:spcBef>
                <a:spcPts val="500"/>
              </a:spcBef>
              <a:spcAft>
                <a:spcPts val="500"/>
              </a:spcAft>
              <a:buClrTx/>
              <a:buSzTx/>
              <a:buFontTx/>
              <a:buNone/>
              <a:tabLst/>
              <a:defRPr/>
            </a:pPr>
            <a:endParaRPr lang="en-US" sz="12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a:p>
            <a:pPr marL="0" marR="0" lvl="0" indent="0" algn="l" defTabSz="914400" rtl="0" eaLnBrk="1" fontAlgn="auto" latinLnBrk="0" hangingPunct="1">
              <a:lnSpc>
                <a:spcPct val="85000"/>
              </a:lnSpc>
              <a:spcBef>
                <a:spcPts val="500"/>
              </a:spcBef>
              <a:spcAft>
                <a:spcPts val="500"/>
              </a:spcAft>
              <a:buClrTx/>
              <a:buSzTx/>
              <a:buFontTx/>
              <a:buNone/>
              <a:tabLst/>
              <a:defRPr/>
            </a:pPr>
            <a:endParaRPr lang="en-US" sz="12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Challenges, of the verticals</a:t>
            </a:r>
          </a:p>
          <a:p>
            <a:pPr algn="l">
              <a:lnSpc>
                <a:spcPct val="85000"/>
              </a:lnSpc>
              <a:spcBef>
                <a:spcPts val="500"/>
              </a:spcBef>
              <a:spcAft>
                <a:spcPts val="500"/>
              </a:spcAft>
            </a:pPr>
            <a:r>
              <a:rPr lang="en-US" sz="1200" dirty="0">
                <a:latin typeface="Arial" panose="020B0604020202020204" pitchFamily="34" charset="0"/>
                <a:cs typeface="Arial" panose="020B0604020202020204" pitchFamily="34" charset="0"/>
              </a:rPr>
              <a:t>Offer new solution </a:t>
            </a:r>
          </a:p>
          <a:p>
            <a:pPr algn="l"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endParaRPr lang="en-US" sz="12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872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290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400"/>
              </a:spcBef>
              <a:spcAft>
                <a:spcPts val="400"/>
              </a:spcAft>
            </a:pP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0260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37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8048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services enhancement: Instant On allows customers to use shared services such as Airplay, </a:t>
            </a:r>
            <a:r>
              <a:rPr lang="en-US" dirty="0" err="1"/>
              <a:t>Airprint</a:t>
            </a:r>
            <a:r>
              <a:rPr lang="en-US" dirty="0"/>
              <a:t>, Chromecast </a:t>
            </a:r>
          </a:p>
          <a:p>
            <a:r>
              <a:rPr lang="en-US" dirty="0"/>
              <a:t>New Help and support menu </a:t>
            </a:r>
          </a:p>
          <a:p>
            <a:pPr lvl="1">
              <a:buFont typeface="Arial" panose="020B0604020202020204" pitchFamily="34" charset="0"/>
              <a:buChar char="•"/>
            </a:pPr>
            <a:r>
              <a:rPr lang="en-US" dirty="0"/>
              <a:t>Link to community</a:t>
            </a:r>
          </a:p>
          <a:p>
            <a:pPr lvl="1">
              <a:buFont typeface="Arial" panose="020B0604020202020204" pitchFamily="34" charset="0"/>
              <a:buChar char="•"/>
            </a:pPr>
            <a:r>
              <a:rPr lang="en-US" dirty="0"/>
              <a:t>Link to 3</a:t>
            </a:r>
            <a:r>
              <a:rPr lang="en-US" baseline="30000" dirty="0"/>
              <a:t>rd</a:t>
            </a:r>
            <a:r>
              <a:rPr lang="en-US" dirty="0"/>
              <a:t> party integration dashboard – with details about integration with Nord VPN, Captive portals </a:t>
            </a:r>
            <a:r>
              <a:rPr lang="en-US" dirty="0" err="1"/>
              <a:t>etc</a:t>
            </a:r>
            <a:endParaRPr lang="en-US" dirty="0"/>
          </a:p>
          <a:p>
            <a:pPr lvl="1">
              <a:buFont typeface="Arial" panose="020B0604020202020204" pitchFamily="34" charset="0"/>
              <a:buChar char="•"/>
            </a:pPr>
            <a:r>
              <a:rPr lang="en-US" dirty="0"/>
              <a:t>Link to an Online help</a:t>
            </a:r>
          </a:p>
          <a:p>
            <a:pPr lvl="1">
              <a:buFont typeface="Arial" panose="020B0604020202020204" pitchFamily="34" charset="0"/>
              <a:buChar char="•"/>
            </a:pPr>
            <a:r>
              <a:rPr lang="en-US" dirty="0"/>
              <a:t>About section which gives details about the app</a:t>
            </a:r>
          </a:p>
          <a:p>
            <a:r>
              <a:rPr lang="en-US" dirty="0"/>
              <a:t>Name your clients</a:t>
            </a:r>
          </a:p>
          <a:p>
            <a:pPr lvl="1">
              <a:buFont typeface="Arial" panose="020B0604020202020204" pitchFamily="34" charset="0"/>
              <a:buChar char="•"/>
            </a:pPr>
            <a:r>
              <a:rPr lang="en-US" dirty="0"/>
              <a:t>Instant On mobile app has the ability to allow customers to add the client name on the app</a:t>
            </a:r>
          </a:p>
          <a:p>
            <a:r>
              <a:rPr lang="en-US" dirty="0"/>
              <a:t>Simple ACLs: With ACLs on Access Points, now we can set permissions on the clients in the employee /Guest SSID such that they can: </a:t>
            </a:r>
          </a:p>
          <a:p>
            <a:pPr lvl="1">
              <a:buFont typeface="Arial" panose="020B0604020202020204" pitchFamily="34" charset="0"/>
              <a:buChar char="•"/>
            </a:pPr>
            <a:r>
              <a:rPr lang="en-US" dirty="0"/>
              <a:t>Access internet only </a:t>
            </a:r>
          </a:p>
          <a:p>
            <a:pPr lvl="1">
              <a:buFont typeface="Arial" panose="020B0604020202020204" pitchFamily="34" charset="0"/>
              <a:buChar char="•"/>
            </a:pPr>
            <a:r>
              <a:rPr lang="en-US" dirty="0"/>
              <a:t>Access Internet and specific IP address on the network</a:t>
            </a:r>
          </a:p>
          <a:p>
            <a:pPr lvl="1">
              <a:buFont typeface="Arial" panose="020B0604020202020204" pitchFamily="34" charset="0"/>
              <a:buChar char="•"/>
            </a:pPr>
            <a:r>
              <a:rPr lang="en-US" dirty="0"/>
              <a:t>Access all other clients and networks (unrestricted)</a:t>
            </a:r>
          </a:p>
          <a:p>
            <a:r>
              <a:rPr lang="en-US" dirty="0"/>
              <a:t>Wired Port configs</a:t>
            </a:r>
          </a:p>
          <a:p>
            <a:pPr lvl="1"/>
            <a:r>
              <a:rPr lang="en-US" dirty="0"/>
              <a:t>Ability to have port profiles that enables mapping of specific SSIDs to the ports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172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Customer information is sent to Captive portal vendor’s cloud</a:t>
            </a:r>
          </a:p>
          <a:p>
            <a:endParaRPr lang="en-US" dirty="0"/>
          </a:p>
          <a:p>
            <a:endParaRPr lang="en-US" dirty="0"/>
          </a:p>
        </p:txBody>
      </p:sp>
      <p:sp>
        <p:nvSpPr>
          <p:cNvPr id="4" name="Slide Number Placeholder 3"/>
          <p:cNvSpPr>
            <a:spLocks noGrp="1"/>
          </p:cNvSpPr>
          <p:nvPr>
            <p:ph type="sldNum" sz="quarter" idx="5"/>
          </p:nvPr>
        </p:nvSpPr>
        <p:spPr/>
        <p:txBody>
          <a:bodyPr/>
          <a:lstStyle/>
          <a:p>
            <a:fld id="{CA837BC4-FB6D-854B-9E22-7F7D837EF6BE}" type="slidenum">
              <a:rPr lang="en-US" smtClean="0"/>
              <a:t>29</a:t>
            </a:fld>
            <a:endParaRPr lang="en-US"/>
          </a:p>
        </p:txBody>
      </p:sp>
    </p:spTree>
    <p:extLst>
      <p:ext uri="{BB962C8B-B14F-4D97-AF65-F5344CB8AC3E}">
        <p14:creationId xmlns:p14="http://schemas.microsoft.com/office/powerpoint/2010/main" val="2660931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83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285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633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7637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37BC4-FB6D-854B-9E22-7F7D837EF6BE}" type="slidenum">
              <a:rPr lang="en-US" smtClean="0"/>
              <a:t>37</a:t>
            </a:fld>
            <a:endParaRPr lang="en-US"/>
          </a:p>
        </p:txBody>
      </p:sp>
    </p:spTree>
    <p:extLst>
      <p:ext uri="{BB962C8B-B14F-4D97-AF65-F5344CB8AC3E}">
        <p14:creationId xmlns:p14="http://schemas.microsoft.com/office/powerpoint/2010/main" val="2259165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37BC4-FB6D-854B-9E22-7F7D837EF6BE}" type="slidenum">
              <a:rPr lang="en-US" smtClean="0"/>
              <a:t>39</a:t>
            </a:fld>
            <a:endParaRPr lang="en-US"/>
          </a:p>
        </p:txBody>
      </p:sp>
    </p:spTree>
    <p:extLst>
      <p:ext uri="{BB962C8B-B14F-4D97-AF65-F5344CB8AC3E}">
        <p14:creationId xmlns:p14="http://schemas.microsoft.com/office/powerpoint/2010/main" val="42431353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837BC4-FB6D-854B-9E22-7F7D837EF6BE}" type="slidenum">
              <a:rPr lang="en-US" smtClean="0"/>
              <a:t>40</a:t>
            </a:fld>
            <a:endParaRPr lang="en-US"/>
          </a:p>
        </p:txBody>
      </p:sp>
    </p:spTree>
    <p:extLst>
      <p:ext uri="{BB962C8B-B14F-4D97-AF65-F5344CB8AC3E}">
        <p14:creationId xmlns:p14="http://schemas.microsoft.com/office/powerpoint/2010/main" val="4085217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146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https://www.sba.gov/sites/default/files/advocacy/2018-Small-Business-Profiles-US.pdf</a:t>
            </a: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37BC4-FB6D-854B-9E22-7F7D837EF6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730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4827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492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What’s pulling businesses toward purchasing new hardware, software, and services? In general, technology end of life, upgrade/refresh cycles, and additional technology needs to support company growth will be the biggest drivers of new technology investments in 2020.</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SMBs have historically lagged behind their enterprise counterparts in embracing cloud </a:t>
            </a:r>
            <a:r>
              <a:rPr lang="en-US" dirty="0"/>
              <a:t>for infrastructure</a:t>
            </a:r>
            <a:r>
              <a:rPr lang="en-US" sz="1200" kern="1200" dirty="0">
                <a:solidFill>
                  <a:schemeClr val="tx1"/>
                </a:solidFill>
                <a:effectLst/>
                <a:latin typeface="+mn-lt"/>
                <a:ea typeface="+mn-ea"/>
                <a:cs typeface="+mn-cs"/>
              </a:rPr>
              <a:t>, software, and platform needs, particularly in North America, Japan, and much </a:t>
            </a:r>
            <a:r>
              <a:rPr lang="en-US" dirty="0"/>
              <a:t>of Europe</a:t>
            </a:r>
            <a:r>
              <a:rPr lang="en-US" sz="1200" kern="1200" dirty="0">
                <a:solidFill>
                  <a:schemeClr val="tx1"/>
                </a:solidFill>
                <a:effectLst/>
                <a:latin typeface="+mn-lt"/>
                <a:ea typeface="+mn-ea"/>
                <a:cs typeface="+mn-cs"/>
              </a:rPr>
              <a:t>. SMBs of all sizes in emerging markets such as Brazil and India, as well as </a:t>
            </a:r>
            <a:r>
              <a:rPr lang="en-US" dirty="0"/>
              <a:t>technology-driven innovation</a:t>
            </a:r>
            <a:r>
              <a:rPr lang="en-US" sz="1200" kern="1200" dirty="0">
                <a:solidFill>
                  <a:schemeClr val="tx1"/>
                </a:solidFill>
                <a:effectLst/>
                <a:latin typeface="+mn-lt"/>
                <a:ea typeface="+mn-ea"/>
                <a:cs typeface="+mn-cs"/>
              </a:rPr>
              <a:t> regions such as China, have been much faster to adopt cloud in part because there is </a:t>
            </a:r>
            <a:r>
              <a:rPr lang="en-US" dirty="0"/>
              <a:t>less concern</a:t>
            </a:r>
            <a:r>
              <a:rPr lang="en-US" sz="1200" kern="1200" dirty="0">
                <a:solidFill>
                  <a:schemeClr val="tx1"/>
                </a:solidFill>
                <a:effectLst/>
                <a:latin typeface="+mn-lt"/>
                <a:ea typeface="+mn-ea"/>
                <a:cs typeface="+mn-cs"/>
              </a:rPr>
              <a:t> with integrating into legacy technology. That trend is quickly changing.</a:t>
            </a:r>
            <a:endParaRPr lang="en-US" sz="1200" kern="1200" dirty="0">
              <a:solidFill>
                <a:schemeClr val="tx1"/>
              </a:solidFill>
              <a:effectLst/>
              <a:latin typeface="+mn-lt"/>
              <a:cs typeface="Calibri"/>
            </a:endParaRP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small business segments (1–99 employees) </a:t>
            </a:r>
            <a:r>
              <a:rPr lang="en-US" dirty="0"/>
              <a:t>continued to</a:t>
            </a:r>
            <a:r>
              <a:rPr lang="en-US" sz="1200" kern="1200" dirty="0">
                <a:solidFill>
                  <a:schemeClr val="tx1"/>
                </a:solidFill>
                <a:effectLst/>
                <a:latin typeface="+mn-lt"/>
                <a:ea typeface="+mn-ea"/>
                <a:cs typeface="+mn-cs"/>
              </a:rPr>
              <a:t> prefer on-premise solutions. Yet, in 2019 — just 15 months later — businesses from just 10+</a:t>
            </a:r>
            <a:r>
              <a:rPr lang="en-US" dirty="0"/>
              <a:t> </a:t>
            </a:r>
            <a:r>
              <a:rPr lang="en-US" sz="1200" kern="1200" dirty="0">
                <a:solidFill>
                  <a:schemeClr val="tx1"/>
                </a:solidFill>
                <a:effectLst/>
                <a:latin typeface="+mn-lt"/>
                <a:ea typeface="+mn-ea"/>
                <a:cs typeface="+mn-cs"/>
              </a:rPr>
              <a:t>employees were more likely to report a preference for cloud. As SMBs continue to innovate </a:t>
            </a:r>
            <a:r>
              <a:rPr lang="en-US" dirty="0"/>
              <a:t>and transform</a:t>
            </a:r>
            <a:r>
              <a:rPr lang="en-US" sz="1200" kern="1200" dirty="0">
                <a:solidFill>
                  <a:schemeClr val="tx1"/>
                </a:solidFill>
                <a:effectLst/>
                <a:latin typeface="+mn-lt"/>
                <a:ea typeface="+mn-ea"/>
                <a:cs typeface="+mn-cs"/>
              </a:rPr>
              <a:t> their business models, this trend will accelerate, particularly for fast-growing SMBs that </a:t>
            </a:r>
            <a:r>
              <a:rPr lang="en-US" dirty="0"/>
              <a:t>need to</a:t>
            </a:r>
            <a:r>
              <a:rPr lang="en-US" sz="1200" kern="1200" dirty="0">
                <a:solidFill>
                  <a:schemeClr val="tx1"/>
                </a:solidFill>
                <a:effectLst/>
                <a:latin typeface="+mn-lt"/>
                <a:ea typeface="+mn-ea"/>
                <a:cs typeface="+mn-cs"/>
              </a:rPr>
              <a:t> scale quickly.</a:t>
            </a:r>
            <a:endParaRPr lang="en-US" sz="1200" kern="1200" dirty="0">
              <a:solidFill>
                <a:schemeClr val="tx1"/>
              </a:solidFill>
              <a:effectLst/>
              <a:latin typeface="+mn-lt"/>
              <a:cs typeface="Calibri"/>
            </a:endParaRPr>
          </a:p>
          <a:p>
            <a:endParaRPr lang="en-US" sz="1200" b="0" i="0" kern="1200" dirty="0">
              <a:solidFill>
                <a:schemeClr val="tx1"/>
              </a:solidFill>
              <a:effectLst/>
              <a:latin typeface="+mn-lt"/>
              <a:ea typeface="+mn-ea"/>
              <a:cs typeface="+mn-cs"/>
            </a:endParaRPr>
          </a:p>
          <a:p>
            <a:r>
              <a:rPr lang="en-US" dirty="0">
                <a:hlinkClick r:id="rId3"/>
              </a:rPr>
              <a:t>https://www.spiceworks.com/marketing/state-of-it/report/</a:t>
            </a:r>
            <a:endParaRPr lang="en-US" dirty="0"/>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a:t>
            </a:r>
            <a:r>
              <a:rPr lang="en-US" sz="1200" kern="1200" dirty="0">
                <a:solidFill>
                  <a:schemeClr val="tx1"/>
                </a:solidFill>
                <a:effectLst/>
                <a:latin typeface="+mn-lt"/>
                <a:ea typeface="+mn-ea"/>
                <a:cs typeface="+mn-cs"/>
              </a:rPr>
              <a:t>IDC </a:t>
            </a:r>
            <a:r>
              <a:rPr lang="en-US" sz="1200" kern="1200" dirty="0" err="1">
                <a:solidFill>
                  <a:schemeClr val="tx1"/>
                </a:solidFill>
                <a:effectLst/>
                <a:latin typeface="+mn-lt"/>
                <a:ea typeface="+mn-ea"/>
                <a:cs typeface="+mn-cs"/>
              </a:rPr>
              <a:t>FutureScape</a:t>
            </a:r>
            <a:r>
              <a:rPr lang="en-US" sz="1200" kern="1200" dirty="0">
                <a:solidFill>
                  <a:schemeClr val="tx1"/>
                </a:solidFill>
                <a:effectLst/>
                <a:latin typeface="+mn-lt"/>
                <a:ea typeface="+mn-ea"/>
                <a:cs typeface="+mn-cs"/>
              </a:rPr>
              <a:t>: Worldwide SMB 2020 Predictions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Compared to enterprises, small businesses are more likely to purchase new technologies due to end of life events and end-user need, which could explain why they’re allocating more towards hardware, and laptops and desktops in particular.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87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5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spcBef>
                <a:spcPts val="400"/>
              </a:spcBef>
              <a:spcAft>
                <a:spcPts val="400"/>
              </a:spcAft>
            </a:pP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645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*ACL  supported on the Cloud in future release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AP+ Switch + Mobile app</a:t>
            </a:r>
          </a:p>
          <a:p>
            <a:endParaRPr lang="en-US" dirty="0"/>
          </a:p>
          <a:p>
            <a:endParaRPr lang="en-US" dirty="0"/>
          </a:p>
        </p:txBody>
      </p:sp>
      <p:sp>
        <p:nvSpPr>
          <p:cNvPr id="4" name="Slide Number Placeholder 3"/>
          <p:cNvSpPr>
            <a:spLocks noGrp="1"/>
          </p:cNvSpPr>
          <p:nvPr>
            <p:ph type="sldNum" sz="quarter" idx="5"/>
          </p:nvPr>
        </p:nvSpPr>
        <p:spPr/>
        <p:txBody>
          <a:bodyPr/>
          <a:lstStyle/>
          <a:p>
            <a:fld id="{CA837BC4-FB6D-854B-9E22-7F7D837EF6BE}" type="slidenum">
              <a:rPr lang="en-US" smtClean="0"/>
              <a:t>8</a:t>
            </a:fld>
            <a:endParaRPr lang="en-US"/>
          </a:p>
        </p:txBody>
      </p:sp>
    </p:spTree>
    <p:extLst>
      <p:ext uri="{BB962C8B-B14F-4D97-AF65-F5344CB8AC3E}">
        <p14:creationId xmlns:p14="http://schemas.microsoft.com/office/powerpoint/2010/main" val="2772013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7561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Korean</a:t>
            </a:r>
          </a:p>
          <a:p>
            <a:r>
              <a:rPr lang="en-US" sz="1200" b="0" i="0" u="none" strike="noStrike" kern="1200" dirty="0">
                <a:solidFill>
                  <a:schemeClr val="tx1"/>
                </a:solidFill>
                <a:effectLst/>
                <a:latin typeface="+mn-lt"/>
                <a:ea typeface="+mn-ea"/>
                <a:cs typeface="+mn-cs"/>
              </a:rPr>
              <a:t>Chinese (traditional)</a:t>
            </a:r>
          </a:p>
          <a:p>
            <a:r>
              <a:rPr lang="en-US" sz="1200" b="0" i="0" u="none" strike="noStrike" kern="1200" dirty="0">
                <a:solidFill>
                  <a:schemeClr val="tx1"/>
                </a:solidFill>
                <a:effectLst/>
                <a:latin typeface="+mn-lt"/>
                <a:ea typeface="+mn-ea"/>
                <a:cs typeface="+mn-cs"/>
              </a:rPr>
              <a:t>Chinese (simplified)</a:t>
            </a:r>
          </a:p>
          <a:p>
            <a:r>
              <a:rPr lang="en-US" sz="1200" b="0" i="0" u="none" strike="noStrike" kern="1200" dirty="0">
                <a:solidFill>
                  <a:schemeClr val="tx1"/>
                </a:solidFill>
                <a:effectLst/>
                <a:latin typeface="+mn-lt"/>
                <a:ea typeface="+mn-ea"/>
                <a:cs typeface="+mn-cs"/>
              </a:rPr>
              <a:t>Japanese</a:t>
            </a:r>
          </a:p>
          <a:p>
            <a:r>
              <a:rPr lang="en-US" sz="1200" b="0" i="0" u="none" strike="noStrike" kern="1200" dirty="0">
                <a:solidFill>
                  <a:schemeClr val="tx1"/>
                </a:solidFill>
                <a:effectLst/>
                <a:latin typeface="+mn-lt"/>
                <a:ea typeface="+mn-ea"/>
                <a:cs typeface="+mn-cs"/>
              </a:rPr>
              <a:t>French</a:t>
            </a:r>
          </a:p>
          <a:p>
            <a:r>
              <a:rPr lang="en-US" sz="1200" b="0" i="0" u="none" strike="noStrike" kern="1200" dirty="0">
                <a:solidFill>
                  <a:schemeClr val="tx1"/>
                </a:solidFill>
                <a:effectLst/>
                <a:latin typeface="+mn-lt"/>
                <a:ea typeface="+mn-ea"/>
                <a:cs typeface="+mn-cs"/>
              </a:rPr>
              <a:t>German</a:t>
            </a:r>
          </a:p>
          <a:p>
            <a:r>
              <a:rPr lang="en-US" sz="1200" b="0" i="0" u="none" strike="noStrike" kern="1200" dirty="0">
                <a:solidFill>
                  <a:schemeClr val="tx1"/>
                </a:solidFill>
                <a:effectLst/>
                <a:latin typeface="+mn-lt"/>
                <a:ea typeface="+mn-ea"/>
                <a:cs typeface="+mn-cs"/>
              </a:rPr>
              <a:t>Italian</a:t>
            </a:r>
          </a:p>
          <a:p>
            <a:r>
              <a:rPr lang="en-US" sz="1200" b="0" i="0" u="none" strike="noStrike" kern="1200" dirty="0">
                <a:solidFill>
                  <a:schemeClr val="tx1"/>
                </a:solidFill>
                <a:effectLst/>
                <a:latin typeface="+mn-lt"/>
                <a:ea typeface="+mn-ea"/>
                <a:cs typeface="+mn-cs"/>
              </a:rPr>
              <a:t>Spanish</a:t>
            </a:r>
          </a:p>
          <a:p>
            <a:r>
              <a:rPr lang="en-US" sz="1200" b="0" i="0" u="none" strike="noStrike" kern="1200" dirty="0">
                <a:solidFill>
                  <a:schemeClr val="tx1"/>
                </a:solidFill>
                <a:effectLst/>
                <a:latin typeface="+mn-lt"/>
                <a:ea typeface="+mn-ea"/>
                <a:cs typeface="+mn-cs"/>
              </a:rPr>
              <a:t>Portuguese</a:t>
            </a:r>
          </a:p>
          <a:p>
            <a:pPr marL="225425" lvl="1" indent="-225425" fontAlgn="base">
              <a:lnSpc>
                <a:spcPts val="1400"/>
              </a:lnSpc>
              <a:spcBef>
                <a:spcPts val="900"/>
              </a:spcBef>
              <a:spcAft>
                <a:spcPct val="0"/>
              </a:spcAft>
              <a:buClr>
                <a:srgbClr val="FF9933"/>
              </a:buClr>
              <a:buFont typeface="Arial" panose="020B0604020202020204" pitchFamily="34" charset="0"/>
              <a:buChar char="•"/>
              <a:defRPr/>
            </a:pPr>
            <a:endParaRPr lang="en-US" sz="1600" b="1" kern="0" dirty="0">
              <a:solidFill>
                <a:srgbClr val="000000"/>
              </a:solidFill>
              <a:latin typeface="Arial" pitchFamily="34" charset="0"/>
              <a:cs typeface="Arial" pitchFamily="34" charset="0"/>
            </a:endParaRPr>
          </a:p>
          <a:p>
            <a:pPr marL="225425" lvl="1" indent="-225425" fontAlgn="base">
              <a:lnSpc>
                <a:spcPts val="1400"/>
              </a:lnSpc>
              <a:spcBef>
                <a:spcPts val="900"/>
              </a:spcBef>
              <a:spcAft>
                <a:spcPct val="0"/>
              </a:spcAft>
              <a:buClr>
                <a:srgbClr val="FF9933"/>
              </a:buClr>
              <a:buFont typeface="Arial" panose="020B0604020202020204" pitchFamily="34" charset="0"/>
              <a:buChar char="•"/>
              <a:defRPr/>
            </a:pPr>
            <a:endParaRPr lang="en-US" sz="1600" b="1" kern="0" dirty="0">
              <a:solidFill>
                <a:srgbClr val="000000"/>
              </a:solidFill>
              <a:latin typeface="Arial" pitchFamily="34" charset="0"/>
              <a:cs typeface="Arial" pitchFamily="34" charset="0"/>
            </a:endParaRPr>
          </a:p>
          <a:p>
            <a:pPr marL="225425" lvl="1" indent="-225425" fontAlgn="base">
              <a:lnSpc>
                <a:spcPts val="1400"/>
              </a:lnSpc>
              <a:spcBef>
                <a:spcPts val="900"/>
              </a:spcBef>
              <a:spcAft>
                <a:spcPct val="0"/>
              </a:spcAft>
              <a:buClr>
                <a:srgbClr val="FF9933"/>
              </a:buClr>
              <a:buFont typeface="Arial" panose="020B0604020202020204" pitchFamily="34" charset="0"/>
              <a:buChar char="•"/>
              <a:defRPr/>
            </a:pPr>
            <a:endParaRPr lang="en-US" sz="1600" b="1" kern="0" dirty="0">
              <a:solidFill>
                <a:srgbClr val="000000"/>
              </a:solidFill>
              <a:latin typeface="Arial" pitchFamily="34" charset="0"/>
              <a:cs typeface="Arial" pitchFamily="34" charset="0"/>
            </a:endParaRPr>
          </a:p>
          <a:p>
            <a:pPr marL="225425" lvl="1" indent="-225425" fontAlgn="base">
              <a:lnSpc>
                <a:spcPts val="1400"/>
              </a:lnSpc>
              <a:spcBef>
                <a:spcPts val="900"/>
              </a:spcBef>
              <a:spcAft>
                <a:spcPct val="0"/>
              </a:spcAft>
              <a:buClr>
                <a:srgbClr val="FF9933"/>
              </a:buClr>
              <a:buFont typeface="Arial" panose="020B0604020202020204" pitchFamily="34" charset="0"/>
              <a:buChar char="•"/>
              <a:defRPr/>
            </a:pPr>
            <a:r>
              <a:rPr lang="en-US" sz="1600" b="1" kern="0" dirty="0">
                <a:solidFill>
                  <a:srgbClr val="000000"/>
                </a:solidFill>
                <a:latin typeface="Arial" pitchFamily="34" charset="0"/>
                <a:cs typeface="Arial" pitchFamily="34" charset="0"/>
              </a:rPr>
              <a:t>Products &amp; key features</a:t>
            </a:r>
          </a:p>
          <a:p>
            <a:pPr marL="463550" lvl="2" indent="-233363" fontAlgn="base">
              <a:spcBef>
                <a:spcPts val="400"/>
              </a:spcBef>
              <a:spcAft>
                <a:spcPct val="0"/>
              </a:spcAft>
              <a:buClr>
                <a:srgbClr val="FF9933"/>
              </a:buClr>
              <a:buFont typeface="Arial" panose="020B0604020202020204" pitchFamily="34" charset="0"/>
              <a:buChar char="−"/>
              <a:defRPr/>
            </a:pPr>
            <a:r>
              <a:rPr lang="en-US" kern="0" dirty="0"/>
              <a:t>7 Product SKUs </a:t>
            </a:r>
          </a:p>
          <a:p>
            <a:pPr marL="688975" lvl="3" indent="-188913" fontAlgn="base">
              <a:spcBef>
                <a:spcPts val="400"/>
              </a:spcBef>
              <a:spcAft>
                <a:spcPct val="0"/>
              </a:spcAft>
              <a:buClr>
                <a:srgbClr val="FF9933"/>
              </a:buClr>
              <a:buFont typeface="Times" charset="0"/>
              <a:buChar char="•"/>
              <a:defRPr/>
            </a:pPr>
            <a:r>
              <a:rPr lang="en-US" sz="1600" kern="0" dirty="0"/>
              <a:t>8, 24, and 48 Gigabit PoE+ and non-PoE switches</a:t>
            </a:r>
          </a:p>
          <a:p>
            <a:pPr marL="688975" lvl="3" indent="-188913" fontAlgn="base">
              <a:spcBef>
                <a:spcPts val="400"/>
              </a:spcBef>
              <a:spcAft>
                <a:spcPct val="0"/>
              </a:spcAft>
              <a:buClr>
                <a:srgbClr val="FF9933"/>
              </a:buClr>
              <a:buFont typeface="Times" charset="0"/>
              <a:buChar char="•"/>
              <a:defRPr/>
            </a:pPr>
            <a:r>
              <a:rPr lang="en-US" sz="1600" dirty="0"/>
              <a:t>L2+ smart-managed switches</a:t>
            </a:r>
          </a:p>
          <a:p>
            <a:pPr marL="688975" lvl="3" indent="-188913" fontAlgn="base">
              <a:spcBef>
                <a:spcPts val="400"/>
              </a:spcBef>
              <a:spcAft>
                <a:spcPct val="0"/>
              </a:spcAft>
              <a:buClr>
                <a:srgbClr val="FF9933"/>
              </a:buClr>
              <a:buFont typeface="Times" charset="0"/>
              <a:buChar char="•"/>
              <a:defRPr/>
            </a:pPr>
            <a:r>
              <a:rPr lang="en-US" sz="1600" kern="0" dirty="0"/>
              <a:t>Two Management Modes </a:t>
            </a:r>
          </a:p>
          <a:p>
            <a:pPr marL="1146175" lvl="4" indent="-188913" fontAlgn="base">
              <a:spcBef>
                <a:spcPts val="400"/>
              </a:spcBef>
              <a:spcAft>
                <a:spcPct val="0"/>
              </a:spcAft>
              <a:buClr>
                <a:srgbClr val="FF9933"/>
              </a:buClr>
              <a:buFont typeface="Times" charset="0"/>
              <a:buChar char="•"/>
              <a:defRPr/>
            </a:pPr>
            <a:r>
              <a:rPr lang="en-US" sz="1600" kern="0" dirty="0"/>
              <a:t>Cloud managed: mobile app and web-based portal (10 languages)</a:t>
            </a:r>
          </a:p>
          <a:p>
            <a:pPr marL="1146175" lvl="4" indent="-188913" fontAlgn="base">
              <a:spcBef>
                <a:spcPts val="400"/>
              </a:spcBef>
              <a:spcAft>
                <a:spcPct val="0"/>
              </a:spcAft>
              <a:buClr>
                <a:srgbClr val="FF9933"/>
              </a:buClr>
              <a:buFont typeface="Times" charset="0"/>
              <a:buChar char="•"/>
              <a:defRPr/>
            </a:pPr>
            <a:r>
              <a:rPr lang="en-US" sz="1600" kern="0" dirty="0"/>
              <a:t>Local management Web GUI (English-only)</a:t>
            </a:r>
          </a:p>
          <a:p>
            <a:pPr marL="688975" lvl="3" indent="-188913" fontAlgn="base">
              <a:spcBef>
                <a:spcPts val="400"/>
              </a:spcBef>
              <a:spcAft>
                <a:spcPct val="0"/>
              </a:spcAft>
              <a:buClr>
                <a:srgbClr val="FF9933"/>
              </a:buClr>
              <a:buFont typeface="Times" charset="0"/>
              <a:buChar char="•"/>
              <a:defRPr/>
            </a:pPr>
            <a:r>
              <a:rPr lang="en-US" sz="1600" kern="0" dirty="0"/>
              <a:t>1G/10G SFP+ ports on 24-and 48-port models for fiber connectivity</a:t>
            </a:r>
          </a:p>
          <a:p>
            <a:pPr marL="688975" lvl="3" indent="-188913" fontAlgn="base">
              <a:spcBef>
                <a:spcPts val="400"/>
              </a:spcBef>
              <a:spcAft>
                <a:spcPct val="0"/>
              </a:spcAft>
              <a:buClr>
                <a:srgbClr val="FF9933"/>
              </a:buClr>
              <a:buFont typeface="Times" charset="0"/>
              <a:buChar char="•"/>
              <a:defRPr/>
            </a:pPr>
            <a:r>
              <a:rPr lang="en-US" sz="1600" kern="0" dirty="0"/>
              <a:t>New Security software enhancements: </a:t>
            </a:r>
            <a:r>
              <a:rPr lang="en-US" sz="1600" dirty="0"/>
              <a:t>ARP Attack, DHCP snooping</a:t>
            </a:r>
            <a:r>
              <a:rPr lang="en-US" sz="1600" b="1" dirty="0">
                <a:solidFill>
                  <a:srgbClr val="00A982"/>
                </a:solidFill>
              </a:rPr>
              <a:t> </a:t>
            </a:r>
            <a:endParaRPr lang="en-US" sz="1600" kern="0" dirty="0"/>
          </a:p>
          <a:p>
            <a:pPr marL="688975" lvl="3" indent="-188913" fontAlgn="base">
              <a:spcBef>
                <a:spcPts val="400"/>
              </a:spcBef>
              <a:spcAft>
                <a:spcPct val="0"/>
              </a:spcAft>
              <a:buClr>
                <a:srgbClr val="FF9933"/>
              </a:buClr>
              <a:buFont typeface="Times" charset="0"/>
              <a:buChar char="•"/>
              <a:defRPr/>
            </a:pPr>
            <a:r>
              <a:rPr lang="en-US" sz="1600" kern="0" dirty="0"/>
              <a:t>New aesthetic design to complement wireless Access Points</a:t>
            </a:r>
          </a:p>
          <a:p>
            <a:pPr marL="231775" lvl="2" indent="-188913" fontAlgn="base">
              <a:spcBef>
                <a:spcPts val="400"/>
              </a:spcBef>
              <a:spcAft>
                <a:spcPct val="0"/>
              </a:spcAft>
              <a:buClr>
                <a:srgbClr val="FF9933"/>
              </a:buClr>
              <a:buFont typeface="Times" charset="0"/>
              <a:buChar char="•"/>
              <a:defRPr/>
            </a:pPr>
            <a:endParaRPr lang="en-US" sz="1600" b="1" kern="0" dirty="0"/>
          </a:p>
          <a:p>
            <a:pPr marL="231775" lvl="2" indent="-188913" fontAlgn="base">
              <a:spcBef>
                <a:spcPts val="400"/>
              </a:spcBef>
              <a:spcAft>
                <a:spcPct val="0"/>
              </a:spcAft>
              <a:buClr>
                <a:srgbClr val="FF9933"/>
              </a:buClr>
              <a:buFont typeface="Times" charset="0"/>
              <a:buChar char="•"/>
              <a:defRPr/>
            </a:pPr>
            <a:r>
              <a:rPr lang="en-US" sz="1600" b="1" kern="0" dirty="0"/>
              <a:t>Warranty</a:t>
            </a:r>
          </a:p>
          <a:p>
            <a:pPr marL="688975" lvl="3" indent="-188913" fontAlgn="base">
              <a:spcBef>
                <a:spcPts val="400"/>
              </a:spcBef>
              <a:spcAft>
                <a:spcPct val="0"/>
              </a:spcAft>
              <a:buClr>
                <a:srgbClr val="FF9933"/>
              </a:buClr>
              <a:buFont typeface="Times" charset="0"/>
              <a:buChar char="•"/>
              <a:defRPr/>
            </a:pPr>
            <a:r>
              <a:rPr lang="en-US" sz="1600" dirty="0"/>
              <a:t>Limited Lifetime Warranty with next business day advanced hardware replacement shipment</a:t>
            </a:r>
          </a:p>
          <a:p>
            <a:pPr marL="688975" lvl="3" indent="-188913" fontAlgn="base">
              <a:spcBef>
                <a:spcPts val="400"/>
              </a:spcBef>
              <a:spcAft>
                <a:spcPct val="0"/>
              </a:spcAft>
              <a:buClr>
                <a:srgbClr val="FF9933"/>
              </a:buClr>
              <a:buFont typeface="Times" charset="0"/>
              <a:buChar char="•"/>
              <a:defRPr/>
            </a:pPr>
            <a:r>
              <a:rPr lang="en-US" sz="1600" dirty="0"/>
              <a:t>24x7 phone support for 90 days; business hour phone and email support thereafter</a:t>
            </a:r>
          </a:p>
          <a:p>
            <a:pPr marL="688975" lvl="3" indent="-188913" fontAlgn="base">
              <a:spcBef>
                <a:spcPts val="400"/>
              </a:spcBef>
              <a:spcAft>
                <a:spcPct val="0"/>
              </a:spcAft>
              <a:buClr>
                <a:srgbClr val="FF9933"/>
              </a:buClr>
              <a:buFont typeface="Times" charset="0"/>
              <a:buChar char="•"/>
              <a:defRPr/>
            </a:pPr>
            <a:endParaRPr lang="en-US" sz="1600" dirty="0"/>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             Flexible configurations with 8, 24, or 48 1G ports with PoE and high speed 10G connectivity</a:t>
            </a:r>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             Enhanced PoE+ on all ports to power a range of Internet of Things devices</a:t>
            </a:r>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             Choice of management modes for maximum flexibility:</a:t>
            </a:r>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o             Cloud-management via mobile app or browser</a:t>
            </a:r>
          </a:p>
          <a:p>
            <a:pPr marL="0" marR="0" algn="l">
              <a:spcBef>
                <a:spcPts val="0"/>
              </a:spcBef>
              <a:spcAft>
                <a:spcPts val="0"/>
              </a:spcAft>
            </a:pPr>
            <a:r>
              <a:rPr lang="en-US" sz="1200" b="0" i="0" u="none" strike="noStrike" dirty="0">
                <a:solidFill>
                  <a:srgbClr val="000000"/>
                </a:solidFill>
                <a:effectLst/>
                <a:latin typeface="Calibri" panose="020F0502020204030204" pitchFamily="34" charset="0"/>
              </a:rPr>
              <a:t>o             Improved local web GUI</a:t>
            </a:r>
          </a:p>
          <a:p>
            <a:pPr marL="0" marR="0" algn="l">
              <a:spcBef>
                <a:spcPts val="0"/>
              </a:spcBef>
              <a:spcAft>
                <a:spcPts val="0"/>
              </a:spcAft>
            </a:pPr>
            <a:endParaRPr lang="en-US" sz="1200" b="0" i="0" u="none" strike="noStrike" dirty="0">
              <a:solidFill>
                <a:srgbClr val="000000"/>
              </a:solidFill>
              <a:effectLst/>
              <a:latin typeface="Calibri" panose="020F0502020204030204" pitchFamily="34" charset="0"/>
            </a:endParaRPr>
          </a:p>
          <a:p>
            <a:r>
              <a:rPr lang="en-US" sz="1200" b="0" i="0" u="none" strike="noStrike" kern="1200" dirty="0">
                <a:solidFill>
                  <a:schemeClr val="tx1"/>
                </a:solidFill>
                <a:effectLst/>
                <a:latin typeface="+mn-lt"/>
                <a:ea typeface="+mn-ea"/>
                <a:cs typeface="+mn-cs"/>
              </a:rPr>
              <a:t>          Flexible configurations with 8, 24, or 48 1G ports with PoE and high speed 10G connectivity</a:t>
            </a:r>
          </a:p>
          <a:p>
            <a:r>
              <a:rPr lang="en-US" sz="1200" b="0" i="0" u="none" strike="noStrike" kern="1200" dirty="0">
                <a:solidFill>
                  <a:schemeClr val="tx1"/>
                </a:solidFill>
                <a:effectLst/>
                <a:latin typeface="+mn-lt"/>
                <a:ea typeface="+mn-ea"/>
                <a:cs typeface="+mn-cs"/>
              </a:rPr>
              <a:t>•             Enhanced PoE+ on all ports to power a range of Internet of Things devices</a:t>
            </a:r>
          </a:p>
          <a:p>
            <a:r>
              <a:rPr lang="en-US" sz="1200" b="0" i="0" u="none" strike="noStrike" kern="1200" dirty="0">
                <a:solidFill>
                  <a:schemeClr val="tx1"/>
                </a:solidFill>
                <a:effectLst/>
                <a:latin typeface="+mn-lt"/>
                <a:ea typeface="+mn-ea"/>
                <a:cs typeface="+mn-cs"/>
              </a:rPr>
              <a:t>•             Choice of management modes for maximum flexibility:</a:t>
            </a:r>
          </a:p>
          <a:p>
            <a:r>
              <a:rPr lang="en-US" sz="1200" b="0" i="0" u="none" strike="noStrike" kern="1200" dirty="0">
                <a:solidFill>
                  <a:schemeClr val="tx1"/>
                </a:solidFill>
                <a:effectLst/>
                <a:latin typeface="+mn-lt"/>
                <a:ea typeface="+mn-ea"/>
                <a:cs typeface="+mn-cs"/>
              </a:rPr>
              <a:t>o             Cloud-management via mobile app or browser</a:t>
            </a:r>
          </a:p>
          <a:p>
            <a:r>
              <a:rPr lang="en-US" sz="1200" b="0" i="0" u="none" strike="noStrike" kern="1200" dirty="0">
                <a:solidFill>
                  <a:schemeClr val="tx1"/>
                </a:solidFill>
                <a:effectLst/>
                <a:latin typeface="+mn-lt"/>
                <a:ea typeface="+mn-ea"/>
                <a:cs typeface="+mn-cs"/>
              </a:rPr>
              <a:t>o             Improved local web GUI</a:t>
            </a:r>
          </a:p>
          <a:p>
            <a:pPr marL="0" marR="0" algn="l">
              <a:spcBef>
                <a:spcPts val="0"/>
              </a:spcBef>
              <a:spcAft>
                <a:spcPts val="0"/>
              </a:spcAft>
            </a:pPr>
            <a:endParaRPr lang="en-US" dirty="0"/>
          </a:p>
          <a:p>
            <a:endParaRPr lang="en-US"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F99E3C-F03A-514C-8585-A41472081D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620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1640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EFC1C7-6F51-704D-B993-B576DDEA686C}"/>
              </a:ext>
            </a:extLst>
          </p:cNvPr>
          <p:cNvPicPr>
            <a:picLocks noChangeAspect="1"/>
          </p:cNvPicPr>
          <p:nvPr userDrawn="1"/>
        </p:nvPicPr>
        <p:blipFill rotWithShape="1">
          <a:blip r:embed="rId5" cstate="screen">
            <a:biLevel thresh="25000"/>
            <a:extLst>
              <a:ext uri="{28A0092B-C50C-407E-A947-70E740481C1C}">
                <a14:useLocalDpi xmlns:a14="http://schemas.microsoft.com/office/drawing/2010/main"/>
              </a:ext>
            </a:extLst>
          </a:blip>
          <a:srcRect/>
          <a:stretch/>
        </p:blipFill>
        <p:spPr>
          <a:xfrm>
            <a:off x="5715270" y="6300785"/>
            <a:ext cx="761460" cy="332879"/>
          </a:xfrm>
          <a:prstGeom prst="rect">
            <a:avLst/>
          </a:prstGeom>
        </p:spPr>
      </p:pic>
    </p:spTree>
    <p:extLst>
      <p:ext uri="{BB962C8B-B14F-4D97-AF65-F5344CB8AC3E}">
        <p14:creationId xmlns:p14="http://schemas.microsoft.com/office/powerpoint/2010/main" val="3575559925"/>
      </p:ext>
    </p:extLst>
  </p:cSld>
  <p:clrMap bg1="dk1" tx1="lt1" bg2="dk2" tx2="lt2" accent1="accent1" accent2="accent2" accent3="accent3" accent4="accent4" accent5="accent5" accent6="accent6" hlink="hlink" folHlink="folHlink"/>
  <p:sldLayoutIdLst>
    <p:sldLayoutId id="2147483692" r:id="rId1"/>
    <p:sldLayoutId id="2147483693" r:id="rId2"/>
  </p:sldLayoutIdLst>
  <p:transition spd="med"/>
  <p:txStyles>
    <p:titleStyle>
      <a:lvl1pPr marL="0" marR="0" indent="0" algn="l" defTabSz="270935" latinLnBrk="0">
        <a:lnSpc>
          <a:spcPct val="90000"/>
        </a:lnSpc>
        <a:spcBef>
          <a:spcPts val="237"/>
        </a:spcBef>
        <a:spcAft>
          <a:spcPts val="0"/>
        </a:spcAft>
        <a:buClrTx/>
        <a:buSzTx/>
        <a:buFontTx/>
        <a:buNone/>
        <a:tabLst/>
        <a:defRPr sz="2222" b="1" i="0" u="none" strike="noStrike" cap="none" spc="0" baseline="0">
          <a:ln>
            <a:noFill/>
          </a:ln>
          <a:solidFill>
            <a:srgbClr val="FFFFFF"/>
          </a:solidFill>
          <a:uFillTx/>
          <a:latin typeface="Arial"/>
          <a:ea typeface="Arial"/>
          <a:cs typeface="Arial"/>
          <a:sym typeface="Arial"/>
        </a:defRPr>
      </a:lvl1pPr>
      <a:lvl2pPr marL="0" marR="0" indent="0" algn="l" defTabSz="270935" latinLnBrk="0">
        <a:lnSpc>
          <a:spcPct val="90000"/>
        </a:lnSpc>
        <a:spcBef>
          <a:spcPts val="237"/>
        </a:spcBef>
        <a:spcAft>
          <a:spcPts val="0"/>
        </a:spcAft>
        <a:buClrTx/>
        <a:buSzTx/>
        <a:buFontTx/>
        <a:buNone/>
        <a:tabLst/>
        <a:defRPr sz="2222" b="1" i="0" u="none" strike="noStrike" cap="none" spc="0" baseline="0">
          <a:ln>
            <a:noFill/>
          </a:ln>
          <a:solidFill>
            <a:srgbClr val="FFFFFF"/>
          </a:solidFill>
          <a:uFillTx/>
          <a:latin typeface="Arial"/>
          <a:ea typeface="Arial"/>
          <a:cs typeface="Arial"/>
          <a:sym typeface="Arial"/>
        </a:defRPr>
      </a:lvl2pPr>
      <a:lvl3pPr marL="0" marR="0" indent="0" algn="l" defTabSz="270935" latinLnBrk="0">
        <a:lnSpc>
          <a:spcPct val="90000"/>
        </a:lnSpc>
        <a:spcBef>
          <a:spcPts val="237"/>
        </a:spcBef>
        <a:spcAft>
          <a:spcPts val="0"/>
        </a:spcAft>
        <a:buClrTx/>
        <a:buSzTx/>
        <a:buFontTx/>
        <a:buNone/>
        <a:tabLst/>
        <a:defRPr sz="2222" b="1" i="0" u="none" strike="noStrike" cap="none" spc="0" baseline="0">
          <a:ln>
            <a:noFill/>
          </a:ln>
          <a:solidFill>
            <a:srgbClr val="FFFFFF"/>
          </a:solidFill>
          <a:uFillTx/>
          <a:latin typeface="Arial"/>
          <a:ea typeface="Arial"/>
          <a:cs typeface="Arial"/>
          <a:sym typeface="Arial"/>
        </a:defRPr>
      </a:lvl3pPr>
      <a:lvl4pPr marL="0" marR="0" indent="0" algn="l" defTabSz="270935" latinLnBrk="0">
        <a:lnSpc>
          <a:spcPct val="90000"/>
        </a:lnSpc>
        <a:spcBef>
          <a:spcPts val="237"/>
        </a:spcBef>
        <a:spcAft>
          <a:spcPts val="0"/>
        </a:spcAft>
        <a:buClrTx/>
        <a:buSzTx/>
        <a:buFontTx/>
        <a:buNone/>
        <a:tabLst/>
        <a:defRPr sz="2222" b="1" i="0" u="none" strike="noStrike" cap="none" spc="0" baseline="0">
          <a:ln>
            <a:noFill/>
          </a:ln>
          <a:solidFill>
            <a:srgbClr val="FFFFFF"/>
          </a:solidFill>
          <a:uFillTx/>
          <a:latin typeface="Arial"/>
          <a:ea typeface="Arial"/>
          <a:cs typeface="Arial"/>
          <a:sym typeface="Arial"/>
        </a:defRPr>
      </a:lvl4pPr>
      <a:lvl5pPr marL="0" marR="0" indent="0" algn="l" defTabSz="270935" latinLnBrk="0">
        <a:lnSpc>
          <a:spcPct val="90000"/>
        </a:lnSpc>
        <a:spcBef>
          <a:spcPts val="237"/>
        </a:spcBef>
        <a:spcAft>
          <a:spcPts val="0"/>
        </a:spcAft>
        <a:buClrTx/>
        <a:buSzTx/>
        <a:buFontTx/>
        <a:buNone/>
        <a:tabLst/>
        <a:defRPr sz="2222" b="1" i="0" u="none" strike="noStrike" cap="none" spc="0" baseline="0">
          <a:ln>
            <a:noFill/>
          </a:ln>
          <a:solidFill>
            <a:srgbClr val="FFFFFF"/>
          </a:solidFill>
          <a:uFillTx/>
          <a:latin typeface="Arial"/>
          <a:ea typeface="Arial"/>
          <a:cs typeface="Arial"/>
          <a:sym typeface="Arial"/>
        </a:defRPr>
      </a:lvl5pPr>
      <a:lvl6pPr marL="0" marR="0" indent="360996" algn="l" defTabSz="270935" latinLnBrk="0">
        <a:lnSpc>
          <a:spcPct val="90000"/>
        </a:lnSpc>
        <a:spcBef>
          <a:spcPts val="237"/>
        </a:spcBef>
        <a:spcAft>
          <a:spcPts val="0"/>
        </a:spcAft>
        <a:buClrTx/>
        <a:buSzTx/>
        <a:buFontTx/>
        <a:buNone/>
        <a:tabLst/>
        <a:defRPr sz="2222" b="1" i="0" u="none" strike="noStrike" cap="none" spc="0" baseline="0">
          <a:ln>
            <a:noFill/>
          </a:ln>
          <a:solidFill>
            <a:srgbClr val="FFFFFF"/>
          </a:solidFill>
          <a:uFillTx/>
          <a:latin typeface="Arial"/>
          <a:ea typeface="Arial"/>
          <a:cs typeface="Arial"/>
          <a:sym typeface="Arial"/>
        </a:defRPr>
      </a:lvl6pPr>
      <a:lvl7pPr marL="0" marR="0" indent="721993" algn="l" defTabSz="270935" latinLnBrk="0">
        <a:lnSpc>
          <a:spcPct val="90000"/>
        </a:lnSpc>
        <a:spcBef>
          <a:spcPts val="237"/>
        </a:spcBef>
        <a:spcAft>
          <a:spcPts val="0"/>
        </a:spcAft>
        <a:buClrTx/>
        <a:buSzTx/>
        <a:buFontTx/>
        <a:buNone/>
        <a:tabLst/>
        <a:defRPr sz="2222" b="1" i="0" u="none" strike="noStrike" cap="none" spc="0" baseline="0">
          <a:ln>
            <a:noFill/>
          </a:ln>
          <a:solidFill>
            <a:srgbClr val="FFFFFF"/>
          </a:solidFill>
          <a:uFillTx/>
          <a:latin typeface="Arial"/>
          <a:ea typeface="Arial"/>
          <a:cs typeface="Arial"/>
          <a:sym typeface="Arial"/>
        </a:defRPr>
      </a:lvl7pPr>
      <a:lvl8pPr marL="0" marR="0" indent="1082995" algn="l" defTabSz="270935" latinLnBrk="0">
        <a:lnSpc>
          <a:spcPct val="90000"/>
        </a:lnSpc>
        <a:spcBef>
          <a:spcPts val="237"/>
        </a:spcBef>
        <a:spcAft>
          <a:spcPts val="0"/>
        </a:spcAft>
        <a:buClrTx/>
        <a:buSzTx/>
        <a:buFontTx/>
        <a:buNone/>
        <a:tabLst/>
        <a:defRPr sz="2222" b="1" i="0" u="none" strike="noStrike" cap="none" spc="0" baseline="0">
          <a:ln>
            <a:noFill/>
          </a:ln>
          <a:solidFill>
            <a:srgbClr val="FFFFFF"/>
          </a:solidFill>
          <a:uFillTx/>
          <a:latin typeface="Arial"/>
          <a:ea typeface="Arial"/>
          <a:cs typeface="Arial"/>
          <a:sym typeface="Arial"/>
        </a:defRPr>
      </a:lvl8pPr>
      <a:lvl9pPr marL="0" marR="0" indent="1443991" algn="l" defTabSz="270935" latinLnBrk="0">
        <a:lnSpc>
          <a:spcPct val="90000"/>
        </a:lnSpc>
        <a:spcBef>
          <a:spcPts val="237"/>
        </a:spcBef>
        <a:spcAft>
          <a:spcPts val="0"/>
        </a:spcAft>
        <a:buClrTx/>
        <a:buSzTx/>
        <a:buFontTx/>
        <a:buNone/>
        <a:tabLst/>
        <a:defRPr sz="2222" b="1" i="0" u="none" strike="noStrike" cap="none" spc="0" baseline="0">
          <a:ln>
            <a:noFill/>
          </a:ln>
          <a:solidFill>
            <a:srgbClr val="FFFFFF"/>
          </a:solidFill>
          <a:uFillTx/>
          <a:latin typeface="Arial"/>
          <a:ea typeface="Arial"/>
          <a:cs typeface="Arial"/>
          <a:sym typeface="Arial"/>
        </a:defRPr>
      </a:lvl9pPr>
    </p:titleStyle>
    <p:bodyStyle>
      <a:lvl1pPr marL="270900" marR="0" indent="-270900" algn="l" defTabSz="270935" latinLnBrk="0">
        <a:lnSpc>
          <a:spcPct val="95000"/>
        </a:lnSpc>
        <a:spcBef>
          <a:spcPts val="771"/>
        </a:spcBef>
        <a:spcAft>
          <a:spcPts val="0"/>
        </a:spcAft>
        <a:buClrTx/>
        <a:buSzTx/>
        <a:buFontTx/>
        <a:buNone/>
        <a:tabLst/>
        <a:defRPr sz="1867" b="1" i="0" u="none" strike="noStrike" cap="none" spc="0" baseline="0">
          <a:ln>
            <a:noFill/>
          </a:ln>
          <a:solidFill>
            <a:srgbClr val="1C1C1C"/>
          </a:solidFill>
          <a:uFillTx/>
          <a:latin typeface="Arial"/>
          <a:ea typeface="Arial"/>
          <a:cs typeface="Arial"/>
          <a:sym typeface="Arial"/>
        </a:defRPr>
      </a:lvl1pPr>
      <a:lvl2pPr marL="407583" marR="0" indent="-21318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2pPr>
      <a:lvl3pPr marL="1003966" marR="0" indent="-6277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3pPr>
      <a:lvl4pPr marL="966672" marR="0" indent="-1966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4pPr>
      <a:lvl5pPr marL="1123183" marR="0" indent="-12862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5pPr>
      <a:lvl6pPr marL="200105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6pPr>
      <a:lvl7pPr marL="2362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7pPr>
      <a:lvl8pPr marL="2723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8pPr>
      <a:lvl9pPr marL="308404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9pPr>
    </p:bodyStyle>
    <p:other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tx1"/>
          </a:solidFill>
          <a:uFillTx/>
          <a:latin typeface="+mn-lt"/>
          <a:ea typeface="+mn-ea"/>
          <a:cs typeface="+mn-cs"/>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tx1"/>
          </a:solidFill>
          <a:uFillTx/>
          <a:latin typeface="+mn-lt"/>
          <a:ea typeface="+mn-ea"/>
          <a:cs typeface="+mn-cs"/>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tx1"/>
          </a:solidFill>
          <a:uFillTx/>
          <a:latin typeface="+mn-lt"/>
          <a:ea typeface="+mn-ea"/>
          <a:cs typeface="+mn-cs"/>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tx1"/>
          </a:solidFill>
          <a:uFillTx/>
          <a:latin typeface="+mn-lt"/>
          <a:ea typeface="+mn-ea"/>
          <a:cs typeface="+mn-cs"/>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tx1"/>
          </a:solidFill>
          <a:uFillTx/>
          <a:latin typeface="+mn-lt"/>
          <a:ea typeface="+mn-ea"/>
          <a:cs typeface="+mn-cs"/>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tx1"/>
          </a:solidFill>
          <a:uFillTx/>
          <a:latin typeface="+mn-lt"/>
          <a:ea typeface="+mn-ea"/>
          <a:cs typeface="+mn-cs"/>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tx1"/>
          </a:solidFill>
          <a:uFillTx/>
          <a:latin typeface="+mn-lt"/>
          <a:ea typeface="+mn-ea"/>
          <a:cs typeface="+mn-cs"/>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tx1"/>
          </a:solidFill>
          <a:uFillTx/>
          <a:latin typeface="+mn-lt"/>
          <a:ea typeface="+mn-ea"/>
          <a:cs typeface="+mn-cs"/>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1.jp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7"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jpg"/><Relationship Id="rId1" Type="http://schemas.openxmlformats.org/officeDocument/2006/relationships/slideLayout" Target="../slideLayouts/slideLayout1.xml"/><Relationship Id="rId4" Type="http://schemas.openxmlformats.org/officeDocument/2006/relationships/image" Target="../media/image71.emf"/></Relationships>
</file>

<file path=ppt/slides/_rels/slide2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69.jpg"/><Relationship Id="rId1" Type="http://schemas.openxmlformats.org/officeDocument/2006/relationships/slideLayout" Target="../slideLayouts/slideLayout1.xml"/><Relationship Id="rId5" Type="http://schemas.openxmlformats.org/officeDocument/2006/relationships/image" Target="../media/image73.emf"/><Relationship Id="rId4" Type="http://schemas.openxmlformats.org/officeDocument/2006/relationships/image" Target="../media/image72.tiff"/></Relationships>
</file>

<file path=ppt/slides/_rels/slide2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3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6.jp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spiceworks.com/marketing/state-of-it/report/" TargetMode="External"/><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2.tiff"/></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7" Type="http://schemas.openxmlformats.org/officeDocument/2006/relationships/hyperlink" Target="https://www.youtube.com/channel/UCDY12GwVIW4dqmXh9L1SWdw/videos"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s://community.arubainstanton.com/t5/Support/ct-p/Support" TargetMode="External"/><Relationship Id="rId5" Type="http://schemas.openxmlformats.org/officeDocument/2006/relationships/hyperlink" Target="http://community.arubainstanton.com/" TargetMode="External"/><Relationship Id="rId4" Type="http://schemas.openxmlformats.org/officeDocument/2006/relationships/hyperlink" Target="http://www.arubainstanton.com/"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www.spiceworks.com/marketing/state-of-it/report/" TargetMode="External"/><Relationship Id="rId5"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tiff"/><Relationship Id="rId3" Type="http://schemas.openxmlformats.org/officeDocument/2006/relationships/image" Target="../media/image21.jpg"/><Relationship Id="rId7" Type="http://schemas.openxmlformats.org/officeDocument/2006/relationships/image" Target="../media/image25.tiff"/><Relationship Id="rId12"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tiff"/><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6.png"/><Relationship Id="rId18" Type="http://schemas.openxmlformats.org/officeDocument/2006/relationships/image" Target="../media/image37.tiff"/><Relationship Id="rId3" Type="http://schemas.openxmlformats.org/officeDocument/2006/relationships/image" Target="../media/image32.jpg"/><Relationship Id="rId7" Type="http://schemas.openxmlformats.org/officeDocument/2006/relationships/image" Target="../media/image36.png"/><Relationship Id="rId12" Type="http://schemas.openxmlformats.org/officeDocument/2006/relationships/image" Target="../media/image25.tiff"/><Relationship Id="rId17" Type="http://schemas.openxmlformats.org/officeDocument/2006/relationships/image" Target="../media/image30.jpeg"/><Relationship Id="rId2" Type="http://schemas.openxmlformats.org/officeDocument/2006/relationships/notesSlide" Target="../notesSlides/notesSlide8.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24.png"/><Relationship Id="rId5" Type="http://schemas.openxmlformats.org/officeDocument/2006/relationships/image" Target="../media/image34.png"/><Relationship Id="rId15" Type="http://schemas.openxmlformats.org/officeDocument/2006/relationships/image" Target="../media/image28.png"/><Relationship Id="rId10" Type="http://schemas.openxmlformats.org/officeDocument/2006/relationships/image" Target="../media/image23.tiff"/><Relationship Id="rId4" Type="http://schemas.openxmlformats.org/officeDocument/2006/relationships/image" Target="../media/image33.pn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8156268-54B6-D64A-BD8F-09EDD6A7BBE7}"/>
              </a:ext>
            </a:extLst>
          </p:cNvPr>
          <p:cNvSpPr txBox="1">
            <a:spLocks/>
          </p:cNvSpPr>
          <p:nvPr/>
        </p:nvSpPr>
        <p:spPr>
          <a:xfrm>
            <a:off x="119659" y="3104282"/>
            <a:ext cx="5419364" cy="2276101"/>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lvl="0" algn="ctr">
              <a:lnSpc>
                <a:spcPct val="80000"/>
              </a:lnSpc>
              <a:spcBef>
                <a:spcPts val="600"/>
              </a:spcBef>
              <a:spcAft>
                <a:spcPts val="600"/>
              </a:spcAft>
              <a:defRPr/>
            </a:pPr>
            <a:r>
              <a:rPr lang="en-US" sz="360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rPr>
              <a:t>ARUBA INSTANT ON SOLUTION (WIRED AND WIRELESS)</a:t>
            </a:r>
          </a:p>
          <a:p>
            <a:pPr lvl="0" algn="ctr">
              <a:lnSpc>
                <a:spcPct val="80000"/>
              </a:lnSpc>
              <a:spcBef>
                <a:spcPts val="600"/>
              </a:spcBef>
              <a:spcAft>
                <a:spcPts val="600"/>
              </a:spcAft>
              <a:defRPr/>
            </a:pPr>
            <a:r>
              <a:rPr lang="en-US" sz="2000" dirty="0">
                <a:latin typeface="Open Sans Extrabold" panose="020B0606030504020204" pitchFamily="34" charset="0"/>
                <a:ea typeface="Open Sans Extrabold" panose="020B0606030504020204" pitchFamily="34" charset="0"/>
                <a:cs typeface="Open Sans Extrabold" panose="020B0606030504020204" pitchFamily="34" charset="0"/>
              </a:rPr>
              <a:t>CUSTOMER PRESENTATION</a:t>
            </a:r>
          </a:p>
          <a:p>
            <a:pPr lvl="0" algn="ctr">
              <a:lnSpc>
                <a:spcPct val="80000"/>
              </a:lnSpc>
              <a:spcBef>
                <a:spcPts val="600"/>
              </a:spcBef>
              <a:spcAft>
                <a:spcPts val="600"/>
              </a:spcAft>
              <a:defRPr/>
            </a:pPr>
            <a:r>
              <a:rPr lang="en-US" sz="2000" dirty="0">
                <a:latin typeface="Open Sans Extrabold" panose="020B0606030504020204" pitchFamily="34" charset="0"/>
                <a:ea typeface="Open Sans Extrabold" panose="020B0606030504020204" pitchFamily="34" charset="0"/>
                <a:cs typeface="Open Sans Extrabold" panose="020B0606030504020204" pitchFamily="34" charset="0"/>
              </a:rPr>
              <a:t>JUNE 2020</a:t>
            </a:r>
          </a:p>
        </p:txBody>
      </p:sp>
      <p:sp>
        <p:nvSpPr>
          <p:cNvPr id="12" name="Text Placeholder 3">
            <a:extLst>
              <a:ext uri="{FF2B5EF4-FFF2-40B4-BE49-F238E27FC236}">
                <a16:creationId xmlns:a16="http://schemas.microsoft.com/office/drawing/2014/main" id="{33B55B00-E94E-1840-8866-C932DACB11BC}"/>
              </a:ext>
            </a:extLst>
          </p:cNvPr>
          <p:cNvSpPr txBox="1">
            <a:spLocks/>
          </p:cNvSpPr>
          <p:nvPr/>
        </p:nvSpPr>
        <p:spPr>
          <a:xfrm>
            <a:off x="340274" y="5455859"/>
            <a:ext cx="1979785" cy="339214"/>
          </a:xfrm>
          <a:prstGeom prst="rect">
            <a:avLst/>
          </a:prstGeom>
        </p:spPr>
        <p:txBody>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Subtitle 2">
            <a:extLst>
              <a:ext uri="{FF2B5EF4-FFF2-40B4-BE49-F238E27FC236}">
                <a16:creationId xmlns:a16="http://schemas.microsoft.com/office/drawing/2014/main" id="{13C74310-4F0A-0046-971E-95ABC66B59A6}"/>
              </a:ext>
            </a:extLst>
          </p:cNvPr>
          <p:cNvSpPr txBox="1">
            <a:spLocks/>
          </p:cNvSpPr>
          <p:nvPr/>
        </p:nvSpPr>
        <p:spPr>
          <a:xfrm>
            <a:off x="407547" y="5908639"/>
            <a:ext cx="3073912" cy="914400"/>
          </a:xfrm>
          <a:prstGeom prst="rect">
            <a:avLst/>
          </a:prstGeom>
        </p:spPr>
        <p:txBody>
          <a:bodyPr vert="horz" lIns="0" tIns="0" rIns="0" bIns="0" rtlCol="0">
            <a:normAutofit/>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3F3224C9-FFE1-1641-ACD2-02C4A2F5E84A}"/>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790164" y="2009463"/>
            <a:ext cx="1969017" cy="1037439"/>
          </a:xfrm>
          <a:prstGeom prst="rect">
            <a:avLst/>
          </a:prstGeom>
        </p:spPr>
      </p:pic>
      <p:sp>
        <p:nvSpPr>
          <p:cNvPr id="2" name="TextBox 1">
            <a:extLst>
              <a:ext uri="{FF2B5EF4-FFF2-40B4-BE49-F238E27FC236}">
                <a16:creationId xmlns:a16="http://schemas.microsoft.com/office/drawing/2014/main" id="{4CCA6F89-AFC6-4742-9F7E-0C25D293D88D}"/>
              </a:ext>
            </a:extLst>
          </p:cNvPr>
          <p:cNvSpPr txBox="1"/>
          <p:nvPr/>
        </p:nvSpPr>
        <p:spPr>
          <a:xfrm>
            <a:off x="10873946" y="339810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47481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3B259759-8DD8-4E41-8FC7-D6558E76F42C}"/>
              </a:ext>
            </a:extLst>
          </p:cNvPr>
          <p:cNvSpPr txBox="1"/>
          <p:nvPr/>
        </p:nvSpPr>
        <p:spPr>
          <a:xfrm>
            <a:off x="-27706" y="28082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INTRODUCING ARUBA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INSTANT ON 1930 SWITCH SERIES </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grpSp>
        <p:nvGrpSpPr>
          <p:cNvPr id="4" name="Group 3">
            <a:extLst>
              <a:ext uri="{FF2B5EF4-FFF2-40B4-BE49-F238E27FC236}">
                <a16:creationId xmlns:a16="http://schemas.microsoft.com/office/drawing/2014/main" id="{2685BC3D-0964-734E-9F03-70CDA564A86C}"/>
              </a:ext>
            </a:extLst>
          </p:cNvPr>
          <p:cNvGrpSpPr/>
          <p:nvPr/>
        </p:nvGrpSpPr>
        <p:grpSpPr>
          <a:xfrm>
            <a:off x="1388512" y="4781895"/>
            <a:ext cx="9604982" cy="1668282"/>
            <a:chOff x="675091" y="2972033"/>
            <a:chExt cx="11250746" cy="1954134"/>
          </a:xfrm>
        </p:grpSpPr>
        <p:pic>
          <p:nvPicPr>
            <p:cNvPr id="16" name="Picture 15">
              <a:extLst>
                <a:ext uri="{FF2B5EF4-FFF2-40B4-BE49-F238E27FC236}">
                  <a16:creationId xmlns:a16="http://schemas.microsoft.com/office/drawing/2014/main" id="{956002A1-EE23-F445-9993-47734008E4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2473" y="4143466"/>
              <a:ext cx="4533364" cy="782701"/>
            </a:xfrm>
            <a:prstGeom prst="rect">
              <a:avLst/>
            </a:prstGeom>
          </p:spPr>
        </p:pic>
        <p:sp>
          <p:nvSpPr>
            <p:cNvPr id="8" name="TextBox 7">
              <a:extLst>
                <a:ext uri="{FF2B5EF4-FFF2-40B4-BE49-F238E27FC236}">
                  <a16:creationId xmlns:a16="http://schemas.microsoft.com/office/drawing/2014/main" id="{07F3B660-A280-5142-B320-A57A9E5E9B0C}"/>
                </a:ext>
              </a:extLst>
            </p:cNvPr>
            <p:cNvSpPr txBox="1"/>
            <p:nvPr/>
          </p:nvSpPr>
          <p:spPr>
            <a:xfrm>
              <a:off x="3761456" y="2972033"/>
              <a:ext cx="4630332" cy="292015"/>
            </a:xfrm>
            <a:prstGeom prst="rect">
              <a:avLst/>
            </a:prstGeom>
            <a:noFill/>
          </p:spPr>
          <p:txBody>
            <a:bodyPr wrap="none" lIns="0" tIns="0" rIns="0" bIns="0" rtlCol="0" anchor="ctr" anchorCtr="1">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Aruba Instant On 1930 Switch Line</a:t>
              </a:r>
            </a:p>
          </p:txBody>
        </p:sp>
        <p:pic>
          <p:nvPicPr>
            <p:cNvPr id="18" name="Picture 17">
              <a:extLst>
                <a:ext uri="{FF2B5EF4-FFF2-40B4-BE49-F238E27FC236}">
                  <a16:creationId xmlns:a16="http://schemas.microsoft.com/office/drawing/2014/main" id="{237867A4-0B99-5E41-8C64-76C2B3F922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5091" y="4183366"/>
              <a:ext cx="2634633" cy="731499"/>
            </a:xfrm>
            <a:prstGeom prst="rect">
              <a:avLst/>
            </a:prstGeom>
          </p:spPr>
        </p:pic>
        <p:pic>
          <p:nvPicPr>
            <p:cNvPr id="17" name="Picture 16">
              <a:extLst>
                <a:ext uri="{FF2B5EF4-FFF2-40B4-BE49-F238E27FC236}">
                  <a16:creationId xmlns:a16="http://schemas.microsoft.com/office/drawing/2014/main" id="{D3A60C3A-FE2F-D942-A142-2017F2AED17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33925" y="4108221"/>
              <a:ext cx="3490550" cy="731499"/>
            </a:xfrm>
            <a:prstGeom prst="rect">
              <a:avLst/>
            </a:prstGeom>
          </p:spPr>
        </p:pic>
        <p:sp>
          <p:nvSpPr>
            <p:cNvPr id="3" name="TextBox 2">
              <a:extLst>
                <a:ext uri="{FF2B5EF4-FFF2-40B4-BE49-F238E27FC236}">
                  <a16:creationId xmlns:a16="http://schemas.microsoft.com/office/drawing/2014/main" id="{369FB796-A1D3-814C-9E02-49BF05F08AD7}"/>
                </a:ext>
              </a:extLst>
            </p:cNvPr>
            <p:cNvSpPr txBox="1"/>
            <p:nvPr/>
          </p:nvSpPr>
          <p:spPr>
            <a:xfrm>
              <a:off x="7847623" y="4226738"/>
              <a:ext cx="76" cy="194676"/>
            </a:xfrm>
            <a:prstGeom prst="rect">
              <a:avLst/>
            </a:prstGeom>
            <a:noFill/>
          </p:spPr>
          <p:txBody>
            <a:bodyPr wrap="none" lIns="0" tIns="0" rIns="0" bIns="0" rtlCol="0" anchor="ctr" anchorCtr="1">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808285">
                    <a:lumMod val="7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圖片 5">
              <a:extLst>
                <a:ext uri="{FF2B5EF4-FFF2-40B4-BE49-F238E27FC236}">
                  <a16:creationId xmlns:a16="http://schemas.microsoft.com/office/drawing/2014/main" id="{5B1D3620-7CA8-B64D-8E40-41F27C7F33E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779059" y="3414588"/>
              <a:ext cx="3464618" cy="1134522"/>
            </a:xfrm>
            <a:prstGeom prst="rect">
              <a:avLst/>
            </a:prstGeom>
          </p:spPr>
        </p:pic>
        <p:pic>
          <p:nvPicPr>
            <p:cNvPr id="6" name="圖片 7">
              <a:extLst>
                <a:ext uri="{FF2B5EF4-FFF2-40B4-BE49-F238E27FC236}">
                  <a16:creationId xmlns:a16="http://schemas.microsoft.com/office/drawing/2014/main" id="{B212FD11-BB28-AA42-9745-58428BE74EE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945410" y="3413138"/>
              <a:ext cx="2123924" cy="1137422"/>
            </a:xfrm>
            <a:prstGeom prst="rect">
              <a:avLst/>
            </a:prstGeom>
          </p:spPr>
        </p:pic>
        <p:pic>
          <p:nvPicPr>
            <p:cNvPr id="7" name="圖片 7">
              <a:extLst>
                <a:ext uri="{FF2B5EF4-FFF2-40B4-BE49-F238E27FC236}">
                  <a16:creationId xmlns:a16="http://schemas.microsoft.com/office/drawing/2014/main" id="{9B1C9DA5-7C77-3B47-A1B5-278BB6DF1F1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058654" y="3511643"/>
              <a:ext cx="2821235" cy="940411"/>
            </a:xfrm>
            <a:prstGeom prst="rect">
              <a:avLst/>
            </a:prstGeom>
          </p:spPr>
        </p:pic>
      </p:grpSp>
      <p:grpSp>
        <p:nvGrpSpPr>
          <p:cNvPr id="13" name="Group 12">
            <a:extLst>
              <a:ext uri="{FF2B5EF4-FFF2-40B4-BE49-F238E27FC236}">
                <a16:creationId xmlns:a16="http://schemas.microsoft.com/office/drawing/2014/main" id="{3CD5E097-DC3A-1F41-B7A0-FEF372DB0F79}"/>
              </a:ext>
            </a:extLst>
          </p:cNvPr>
          <p:cNvGrpSpPr/>
          <p:nvPr/>
        </p:nvGrpSpPr>
        <p:grpSpPr>
          <a:xfrm>
            <a:off x="475540" y="1714256"/>
            <a:ext cx="10517954" cy="2378425"/>
            <a:chOff x="879746" y="1958047"/>
            <a:chExt cx="9730597" cy="2378425"/>
          </a:xfrm>
        </p:grpSpPr>
        <p:sp>
          <p:nvSpPr>
            <p:cNvPr id="15" name="Rectangle 14">
              <a:extLst>
                <a:ext uri="{FF2B5EF4-FFF2-40B4-BE49-F238E27FC236}">
                  <a16:creationId xmlns:a16="http://schemas.microsoft.com/office/drawing/2014/main" id="{B4E6E587-A4C6-E54D-BF12-46E45440B026}"/>
                </a:ext>
              </a:extLst>
            </p:cNvPr>
            <p:cNvSpPr/>
            <p:nvPr/>
          </p:nvSpPr>
          <p:spPr>
            <a:xfrm>
              <a:off x="7295033" y="1958048"/>
              <a:ext cx="3315310" cy="1363450"/>
            </a:xfrm>
            <a:prstGeom prst="rect">
              <a:avLst/>
            </a:prstGeom>
          </p:spPr>
          <p:txBody>
            <a:bodyPr wrap="square" anchor="t" anchorCtr="1">
              <a:noAutofit/>
            </a:bodyPr>
            <a:lstStyle/>
            <a:p>
              <a:pPr lvl="0" algn="ctr">
                <a:lnSpc>
                  <a:spcPct val="85000"/>
                </a:lnSpc>
                <a:spcBef>
                  <a:spcPts val="400"/>
                </a:spcBef>
                <a:spcAft>
                  <a:spcPts val="400"/>
                </a:spcAft>
              </a:pPr>
              <a:r>
                <a:rPr lang="en-US" sz="16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Warranty</a:t>
              </a:r>
            </a:p>
            <a:p>
              <a:pPr lvl="0" algn="ctr">
                <a:lnSpc>
                  <a:spcPct val="85000"/>
                </a:lnSpc>
                <a:spcBef>
                  <a:spcPts val="400"/>
                </a:spcBef>
                <a:spcAft>
                  <a:spcPts val="400"/>
                </a:spcAft>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Limited Lifetime Warranty with next business day advanced hardware replacement shipment</a:t>
              </a:r>
            </a:p>
            <a:p>
              <a:pPr algn="ctr">
                <a:lnSpc>
                  <a:spcPct val="85000"/>
                </a:lnSpc>
                <a:spcBef>
                  <a:spcPts val="400"/>
                </a:spcBef>
                <a:spcAft>
                  <a:spcPts val="400"/>
                </a:spcAft>
              </a:pPr>
              <a:r>
                <a:rPr lang="en-US" sz="1400" dirty="0">
                  <a:solidFill>
                    <a:srgbClr val="FFFFFF"/>
                  </a:solidFill>
                  <a:latin typeface="Open Sans" panose="020B0606030504020204" pitchFamily="34" charset="0"/>
                </a:rPr>
                <a:t>24x7 phone support for 90 days; chat support for entire warranty period</a:t>
              </a:r>
            </a:p>
            <a:p>
              <a:pPr lvl="0" algn="ctr">
                <a:lnSpc>
                  <a:spcPct val="85000"/>
                </a:lnSpc>
                <a:spcBef>
                  <a:spcPts val="400"/>
                </a:spcBef>
                <a:spcAft>
                  <a:spcPts val="400"/>
                </a:spcAft>
              </a:pPr>
              <a:endPar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Rectangle 18">
              <a:extLst>
                <a:ext uri="{FF2B5EF4-FFF2-40B4-BE49-F238E27FC236}">
                  <a16:creationId xmlns:a16="http://schemas.microsoft.com/office/drawing/2014/main" id="{9D4E1DFA-274B-5B41-8E37-9779677530ED}"/>
                </a:ext>
              </a:extLst>
            </p:cNvPr>
            <p:cNvSpPr/>
            <p:nvPr/>
          </p:nvSpPr>
          <p:spPr>
            <a:xfrm>
              <a:off x="879746" y="1958047"/>
              <a:ext cx="5412175" cy="2378425"/>
            </a:xfrm>
            <a:prstGeom prst="rect">
              <a:avLst/>
            </a:prstGeom>
          </p:spPr>
          <p:txBody>
            <a:bodyPr wrap="square" anchor="t" anchorCtr="1">
              <a:noAutofit/>
            </a:bodyPr>
            <a:lstStyle/>
            <a:p>
              <a:pPr lvl="0" algn="ctr">
                <a:lnSpc>
                  <a:spcPct val="85000"/>
                </a:lnSpc>
                <a:spcBef>
                  <a:spcPts val="400"/>
                </a:spcBef>
                <a:spcAft>
                  <a:spcPts val="400"/>
                </a:spcAft>
              </a:pPr>
              <a:r>
                <a:rPr lang="en-US" sz="16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Products and Key Features</a:t>
              </a:r>
            </a:p>
            <a:p>
              <a:pPr marL="171450" lvl="0" indent="-171450">
                <a:lnSpc>
                  <a:spcPct val="85000"/>
                </a:lnSpc>
                <a:spcBef>
                  <a:spcPts val="400"/>
                </a:spcBef>
                <a:spcAft>
                  <a:spcPts val="400"/>
                </a:spcAft>
                <a:buFont typeface="Arial" panose="020B0604020202020204" pitchFamily="34" charset="0"/>
                <a:buChar cha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7 SKUs: 8, 24, and 48 Gigabit Class 4 PoE (PoE+) and non-PoE switches</a:t>
              </a:r>
            </a:p>
            <a:p>
              <a:pPr marL="171450" lvl="0" indent="-171450">
                <a:lnSpc>
                  <a:spcPct val="85000"/>
                </a:lnSpc>
                <a:spcBef>
                  <a:spcPts val="400"/>
                </a:spcBef>
                <a:spcAft>
                  <a:spcPts val="400"/>
                </a:spcAft>
                <a:buFont typeface="Arial" panose="020B0604020202020204" pitchFamily="34" charset="0"/>
                <a:buChar cha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L2+ smart-managed switches</a:t>
              </a:r>
            </a:p>
            <a:p>
              <a:pPr marL="171450" lvl="0" indent="-171450">
                <a:lnSpc>
                  <a:spcPct val="85000"/>
                </a:lnSpc>
                <a:spcBef>
                  <a:spcPts val="400"/>
                </a:spcBef>
                <a:spcAft>
                  <a:spcPts val="400"/>
                </a:spcAft>
                <a:buFont typeface="Arial" panose="020B0604020202020204" pitchFamily="34" charset="0"/>
                <a:buChar cha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Two Management Modes </a:t>
              </a:r>
            </a:p>
            <a:p>
              <a:pPr marL="628650" lvl="1" indent="-171450">
                <a:lnSpc>
                  <a:spcPct val="85000"/>
                </a:lnSpc>
                <a:spcBef>
                  <a:spcPts val="400"/>
                </a:spcBef>
                <a:spcAft>
                  <a:spcPts val="400"/>
                </a:spcAft>
                <a:buFont typeface="Arial" panose="020B0604020202020204" pitchFamily="34" charset="0"/>
                <a:buChar char="•"/>
              </a:pPr>
              <a:r>
                <a:rPr lang="en-US" sz="1050" dirty="0">
                  <a:solidFill>
                    <a:srgbClr val="FFFFFF"/>
                  </a:solidFill>
                  <a:latin typeface="Open Sans" panose="020B0606030504020204" pitchFamily="34" charset="0"/>
                  <a:ea typeface="Open Sans" panose="020B0606030504020204" pitchFamily="34" charset="0"/>
                  <a:cs typeface="Open Sans" panose="020B0606030504020204" pitchFamily="34" charset="0"/>
                </a:rPr>
                <a:t>Cloud managed: mobile app and web-based portal (10 languages)</a:t>
              </a:r>
            </a:p>
            <a:p>
              <a:pPr marL="628650" lvl="1" indent="-171450">
                <a:lnSpc>
                  <a:spcPct val="85000"/>
                </a:lnSpc>
                <a:spcBef>
                  <a:spcPts val="400"/>
                </a:spcBef>
                <a:spcAft>
                  <a:spcPts val="400"/>
                </a:spcAft>
                <a:buFont typeface="Arial" panose="020B0604020202020204" pitchFamily="34" charset="0"/>
                <a:buChar char="•"/>
              </a:pPr>
              <a:r>
                <a:rPr lang="en-US" sz="1050" dirty="0">
                  <a:solidFill>
                    <a:srgbClr val="FFFFFF"/>
                  </a:solidFill>
                  <a:latin typeface="Open Sans" panose="020B0606030504020204" pitchFamily="34" charset="0"/>
                  <a:ea typeface="Open Sans" panose="020B0606030504020204" pitchFamily="34" charset="0"/>
                  <a:cs typeface="Open Sans" panose="020B0606030504020204" pitchFamily="34" charset="0"/>
                </a:rPr>
                <a:t>Local management Web GUI (English-only)</a:t>
              </a:r>
            </a:p>
            <a:p>
              <a:pPr marL="171450" lvl="0" indent="-171450">
                <a:lnSpc>
                  <a:spcPct val="85000"/>
                </a:lnSpc>
                <a:spcBef>
                  <a:spcPts val="400"/>
                </a:spcBef>
                <a:spcAft>
                  <a:spcPts val="400"/>
                </a:spcAft>
                <a:buFont typeface="Arial" panose="020B0604020202020204" pitchFamily="34" charset="0"/>
                <a:buChar cha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1G/10G SFP+ ports on 24-and 48-port models for fiber connectivity</a:t>
              </a:r>
            </a:p>
            <a:p>
              <a:pPr marL="171450" lvl="0" indent="-171450">
                <a:lnSpc>
                  <a:spcPct val="85000"/>
                </a:lnSpc>
                <a:spcBef>
                  <a:spcPts val="400"/>
                </a:spcBef>
                <a:spcAft>
                  <a:spcPts val="400"/>
                </a:spcAft>
                <a:buFont typeface="Arial" panose="020B0604020202020204" pitchFamily="34" charset="0"/>
                <a:buChar cha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New Security Software Enhancements: ARP attack and DHCP snooping</a:t>
              </a:r>
            </a:p>
            <a:p>
              <a:pPr marL="171450" lvl="0" indent="-171450">
                <a:lnSpc>
                  <a:spcPct val="85000"/>
                </a:lnSpc>
                <a:spcBef>
                  <a:spcPts val="400"/>
                </a:spcBef>
                <a:spcAft>
                  <a:spcPts val="400"/>
                </a:spcAft>
                <a:buFont typeface="Arial" panose="020B0604020202020204" pitchFamily="34" charset="0"/>
                <a:buChar cha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New aesthetic design to complement wireless Access Points</a:t>
              </a:r>
            </a:p>
            <a:p>
              <a:pPr marL="171450" lvl="0" indent="-171450">
                <a:lnSpc>
                  <a:spcPct val="85000"/>
                </a:lnSpc>
                <a:spcBef>
                  <a:spcPts val="400"/>
                </a:spcBef>
                <a:spcAft>
                  <a:spcPts val="400"/>
                </a:spcAft>
                <a:buFont typeface="Arial" panose="020B0604020202020204" pitchFamily="34" charset="0"/>
                <a:buChar cha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General Availability: 1</a:t>
              </a:r>
              <a:r>
                <a:rPr lang="en-US" sz="1400" baseline="30000" dirty="0">
                  <a:solidFill>
                    <a:srgbClr val="FFFFFF"/>
                  </a:solidFill>
                  <a:latin typeface="Open Sans" panose="020B0606030504020204" pitchFamily="34" charset="0"/>
                  <a:ea typeface="Open Sans" panose="020B0606030504020204" pitchFamily="34" charset="0"/>
                  <a:cs typeface="Open Sans" panose="020B0606030504020204" pitchFamily="34" charset="0"/>
                </a:rPr>
                <a:t>st</a:t>
              </a: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 June</a:t>
              </a:r>
            </a:p>
          </p:txBody>
        </p:sp>
      </p:grpSp>
    </p:spTree>
    <p:extLst>
      <p:ext uri="{BB962C8B-B14F-4D97-AF65-F5344CB8AC3E}">
        <p14:creationId xmlns:p14="http://schemas.microsoft.com/office/powerpoint/2010/main" val="8478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A048C622-ED3E-7D43-B752-56262E5CAE57}"/>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PURPOSE-BUILT </a:t>
            </a:r>
            <a:r>
              <a:rPr lang="en-US" sz="40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WIRED SOLUTIONS</a:t>
            </a:r>
          </a:p>
        </p:txBody>
      </p:sp>
      <p:grpSp>
        <p:nvGrpSpPr>
          <p:cNvPr id="13" name="Group 12">
            <a:extLst>
              <a:ext uri="{FF2B5EF4-FFF2-40B4-BE49-F238E27FC236}">
                <a16:creationId xmlns:a16="http://schemas.microsoft.com/office/drawing/2014/main" id="{F262A5AD-50BA-5040-8B7C-24001C5CCD84}"/>
              </a:ext>
            </a:extLst>
          </p:cNvPr>
          <p:cNvGrpSpPr/>
          <p:nvPr/>
        </p:nvGrpSpPr>
        <p:grpSpPr>
          <a:xfrm>
            <a:off x="700177" y="2013466"/>
            <a:ext cx="10791647" cy="2378425"/>
            <a:chOff x="678219" y="2207429"/>
            <a:chExt cx="10791647" cy="2378425"/>
          </a:xfrm>
        </p:grpSpPr>
        <p:sp>
          <p:nvSpPr>
            <p:cNvPr id="3" name="Rectangle 2">
              <a:extLst>
                <a:ext uri="{FF2B5EF4-FFF2-40B4-BE49-F238E27FC236}">
                  <a16:creationId xmlns:a16="http://schemas.microsoft.com/office/drawing/2014/main" id="{459C42A7-010B-1740-B388-A79C319CB6AE}"/>
                </a:ext>
              </a:extLst>
            </p:cNvPr>
            <p:cNvSpPr/>
            <p:nvPr/>
          </p:nvSpPr>
          <p:spPr>
            <a:xfrm>
              <a:off x="678219" y="2207429"/>
              <a:ext cx="2354229" cy="2378425"/>
            </a:xfrm>
            <a:prstGeom prst="rect">
              <a:avLst/>
            </a:prstGeom>
          </p:spPr>
          <p:txBody>
            <a:bodyPr wrap="square" anchor="t" anchorCtr="1">
              <a:noAutofit/>
            </a:bodyPr>
            <a:lstStyle/>
            <a:p>
              <a:pPr lvl="0" algn="ctr">
                <a:lnSpc>
                  <a:spcPct val="85000"/>
                </a:lnSpc>
                <a:spcBef>
                  <a:spcPts val="400"/>
                </a:spcBef>
                <a:spcAft>
                  <a:spcPts val="4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Simplicity</a:t>
              </a:r>
            </a:p>
            <a:p>
              <a:pPr lvl="0" algn="ctr">
                <a:lnSpc>
                  <a:spcPct val="85000"/>
                </a:lnSpc>
                <a:spcBef>
                  <a:spcPts val="400"/>
                </a:spcBef>
                <a:spcAft>
                  <a:spcPts val="4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App-Based Management</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Plug and Play with quick setup using mobile app or cloud-based access </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Mobile app provides complete control, with no license or subscription fees</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Remotely manage multiple sites from anywhere, anytime</a:t>
              </a:r>
            </a:p>
          </p:txBody>
        </p:sp>
        <p:sp>
          <p:nvSpPr>
            <p:cNvPr id="8" name="Rectangle 7">
              <a:extLst>
                <a:ext uri="{FF2B5EF4-FFF2-40B4-BE49-F238E27FC236}">
                  <a16:creationId xmlns:a16="http://schemas.microsoft.com/office/drawing/2014/main" id="{7BF06DE9-A3A7-A242-B2D5-0BD22652650B}"/>
                </a:ext>
              </a:extLst>
            </p:cNvPr>
            <p:cNvSpPr/>
            <p:nvPr/>
          </p:nvSpPr>
          <p:spPr>
            <a:xfrm>
              <a:off x="3490692" y="2207429"/>
              <a:ext cx="2583350" cy="2378425"/>
            </a:xfrm>
            <a:prstGeom prst="rect">
              <a:avLst/>
            </a:prstGeom>
          </p:spPr>
          <p:txBody>
            <a:bodyPr wrap="square" anchor="t" anchorCtr="1">
              <a:noAutofit/>
            </a:bodyPr>
            <a:lstStyle/>
            <a:p>
              <a:pPr lvl="0" algn="ctr">
                <a:lnSpc>
                  <a:spcPct val="85000"/>
                </a:lnSpc>
                <a:spcBef>
                  <a:spcPts val="400"/>
                </a:spcBef>
                <a:spcAft>
                  <a:spcPts val="4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Reliability</a:t>
              </a:r>
            </a:p>
            <a:p>
              <a:pPr lvl="0" algn="ctr">
                <a:lnSpc>
                  <a:spcPct val="85000"/>
                </a:lnSpc>
                <a:spcBef>
                  <a:spcPts val="400"/>
                </a:spcBef>
                <a:spcAft>
                  <a:spcPts val="4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Stronger Connectivity</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4 SFP/SFP+ ports for 10G </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fiber connectivity</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Flexibility to choose from 8-/24-/48- port Class 4 PoE and non-PoE models</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PoE enables powering of devices es like IP phones, cameras, wireless APs, </a:t>
              </a:r>
              <a:r>
                <a:rPr lang="en-US" sz="120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etc</a:t>
              </a: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 without the cost of </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additional wiring. </a:t>
              </a:r>
            </a:p>
          </p:txBody>
        </p:sp>
        <p:sp>
          <p:nvSpPr>
            <p:cNvPr id="11" name="Rectangle 10">
              <a:extLst>
                <a:ext uri="{FF2B5EF4-FFF2-40B4-BE49-F238E27FC236}">
                  <a16:creationId xmlns:a16="http://schemas.microsoft.com/office/drawing/2014/main" id="{68B9D5DB-C62D-2341-B6D4-728B50C958F9}"/>
                </a:ext>
              </a:extLst>
            </p:cNvPr>
            <p:cNvSpPr/>
            <p:nvPr/>
          </p:nvSpPr>
          <p:spPr>
            <a:xfrm>
              <a:off x="6303165" y="2207429"/>
              <a:ext cx="2354229" cy="2378425"/>
            </a:xfrm>
            <a:prstGeom prst="rect">
              <a:avLst/>
            </a:prstGeom>
          </p:spPr>
          <p:txBody>
            <a:bodyPr wrap="square" anchor="t" anchorCtr="1">
              <a:noAutofit/>
            </a:bodyPr>
            <a:lstStyle/>
            <a:p>
              <a:pPr lvl="0" algn="ctr">
                <a:lnSpc>
                  <a:spcPct val="85000"/>
                </a:lnSpc>
                <a:spcBef>
                  <a:spcPts val="400"/>
                </a:spcBef>
                <a:spcAft>
                  <a:spcPts val="4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Security</a:t>
              </a:r>
            </a:p>
            <a:p>
              <a:pPr lvl="0" algn="ctr">
                <a:lnSpc>
                  <a:spcPct val="85000"/>
                </a:lnSpc>
                <a:spcBef>
                  <a:spcPts val="400"/>
                </a:spcBef>
                <a:spcAft>
                  <a:spcPts val="4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ACLs</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Supports Access Control Lists (ACLs) on local Web GUI</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Supports 802.1X for </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enhanced security. </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ACL rules to ward off external security threats and malware</a:t>
              </a:r>
            </a:p>
          </p:txBody>
        </p:sp>
        <p:sp>
          <p:nvSpPr>
            <p:cNvPr id="12" name="Rectangle 11">
              <a:extLst>
                <a:ext uri="{FF2B5EF4-FFF2-40B4-BE49-F238E27FC236}">
                  <a16:creationId xmlns:a16="http://schemas.microsoft.com/office/drawing/2014/main" id="{D38964EC-BC66-954F-BDD9-12D7AE970B73}"/>
                </a:ext>
              </a:extLst>
            </p:cNvPr>
            <p:cNvSpPr/>
            <p:nvPr/>
          </p:nvSpPr>
          <p:spPr>
            <a:xfrm>
              <a:off x="8886517" y="2207429"/>
              <a:ext cx="2583349" cy="2378425"/>
            </a:xfrm>
            <a:prstGeom prst="rect">
              <a:avLst/>
            </a:prstGeom>
          </p:spPr>
          <p:txBody>
            <a:bodyPr wrap="square" anchor="t" anchorCtr="1">
              <a:noAutofit/>
            </a:bodyPr>
            <a:lstStyle/>
            <a:p>
              <a:pPr lvl="0" algn="ctr">
                <a:lnSpc>
                  <a:spcPct val="85000"/>
                </a:lnSpc>
                <a:spcBef>
                  <a:spcPts val="400"/>
                </a:spcBef>
                <a:spcAft>
                  <a:spcPts val="4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Peace of Mind</a:t>
              </a:r>
            </a:p>
            <a:p>
              <a:pPr lvl="0" algn="ctr">
                <a:lnSpc>
                  <a:spcPct val="85000"/>
                </a:lnSpc>
                <a:spcBef>
                  <a:spcPts val="400"/>
                </a:spcBef>
                <a:spcAft>
                  <a:spcPts val="4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Superior Post-Sale Support</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Limited Lifetime warranty</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24X7 90-day Phone and chat support (for entire </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warranty period)</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Instant On community</a:t>
              </a:r>
            </a:p>
            <a:p>
              <a:pPr lvl="0" algn="ctr">
                <a:lnSpc>
                  <a:spcPct val="85000"/>
                </a:lnSpc>
                <a:spcBef>
                  <a:spcPts val="400"/>
                </a:spcBef>
                <a:spcAft>
                  <a:spcPts val="4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Add-on Services options: Affordable service packages offering extended 24x7 phone support (contact the partner where you purchased </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your gear)</a:t>
              </a:r>
            </a:p>
          </p:txBody>
        </p:sp>
      </p:grpSp>
      <p:grpSp>
        <p:nvGrpSpPr>
          <p:cNvPr id="22" name="Group 21">
            <a:extLst>
              <a:ext uri="{FF2B5EF4-FFF2-40B4-BE49-F238E27FC236}">
                <a16:creationId xmlns:a16="http://schemas.microsoft.com/office/drawing/2014/main" id="{107658F9-15F3-4B4C-9029-BA482F0C375E}"/>
              </a:ext>
            </a:extLst>
          </p:cNvPr>
          <p:cNvGrpSpPr/>
          <p:nvPr/>
        </p:nvGrpSpPr>
        <p:grpSpPr>
          <a:xfrm>
            <a:off x="2920133" y="4706450"/>
            <a:ext cx="6351735" cy="1337024"/>
            <a:chOff x="1573065" y="4817286"/>
            <a:chExt cx="6351735" cy="1337024"/>
          </a:xfrm>
        </p:grpSpPr>
        <p:grpSp>
          <p:nvGrpSpPr>
            <p:cNvPr id="18" name="Group 17">
              <a:extLst>
                <a:ext uri="{FF2B5EF4-FFF2-40B4-BE49-F238E27FC236}">
                  <a16:creationId xmlns:a16="http://schemas.microsoft.com/office/drawing/2014/main" id="{590C2146-9713-C542-9BB9-A37C26903DAD}"/>
                </a:ext>
              </a:extLst>
            </p:cNvPr>
            <p:cNvGrpSpPr/>
            <p:nvPr/>
          </p:nvGrpSpPr>
          <p:grpSpPr>
            <a:xfrm>
              <a:off x="4065611" y="4817286"/>
              <a:ext cx="3859189" cy="1337024"/>
              <a:chOff x="4065611" y="4817286"/>
              <a:chExt cx="3859189" cy="1337024"/>
            </a:xfrm>
          </p:grpSpPr>
          <p:pic>
            <p:nvPicPr>
              <p:cNvPr id="14" name="圖片 5">
                <a:extLst>
                  <a:ext uri="{FF2B5EF4-FFF2-40B4-BE49-F238E27FC236}">
                    <a16:creationId xmlns:a16="http://schemas.microsoft.com/office/drawing/2014/main" id="{3C29556C-57AA-F846-9AE4-0EF69472FA7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65611" y="5117369"/>
                <a:ext cx="3083335" cy="1009667"/>
              </a:xfrm>
              <a:prstGeom prst="rect">
                <a:avLst/>
              </a:prstGeom>
            </p:spPr>
          </p:pic>
          <p:grpSp>
            <p:nvGrpSpPr>
              <p:cNvPr id="15" name="Group 14">
                <a:extLst>
                  <a:ext uri="{FF2B5EF4-FFF2-40B4-BE49-F238E27FC236}">
                    <a16:creationId xmlns:a16="http://schemas.microsoft.com/office/drawing/2014/main" id="{0C602FB8-CA54-8E48-894A-0F0E5D32BD69}"/>
                  </a:ext>
                </a:extLst>
              </p:cNvPr>
              <p:cNvGrpSpPr/>
              <p:nvPr/>
            </p:nvGrpSpPr>
            <p:grpSpPr>
              <a:xfrm>
                <a:off x="7261636" y="4817286"/>
                <a:ext cx="663164" cy="1337024"/>
                <a:chOff x="10794545" y="2748364"/>
                <a:chExt cx="919702" cy="1854238"/>
              </a:xfrm>
            </p:grpSpPr>
            <p:pic>
              <p:nvPicPr>
                <p:cNvPr id="16" name="Picture 15">
                  <a:extLst>
                    <a:ext uri="{FF2B5EF4-FFF2-40B4-BE49-F238E27FC236}">
                      <a16:creationId xmlns:a16="http://schemas.microsoft.com/office/drawing/2014/main" id="{C1B8420E-FC45-D54F-9596-217DC98A3B3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t="-1546" r="-1546"/>
                <a:stretch/>
              </p:blipFill>
              <p:spPr>
                <a:xfrm>
                  <a:off x="10794545" y="2748364"/>
                  <a:ext cx="919702" cy="1854238"/>
                </a:xfrm>
                <a:prstGeom prst="roundRect">
                  <a:avLst/>
                </a:prstGeom>
              </p:spPr>
            </p:pic>
            <p:pic>
              <p:nvPicPr>
                <p:cNvPr id="17" name="Picture 16">
                  <a:extLst>
                    <a:ext uri="{FF2B5EF4-FFF2-40B4-BE49-F238E27FC236}">
                      <a16:creationId xmlns:a16="http://schemas.microsoft.com/office/drawing/2014/main" id="{DD629161-F229-D844-BA9B-5C0416F916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5683" y="2819754"/>
                  <a:ext cx="849978" cy="1741501"/>
                </a:xfrm>
                <a:prstGeom prst="roundRect">
                  <a:avLst/>
                </a:prstGeom>
              </p:spPr>
            </p:pic>
          </p:grpSp>
        </p:grpSp>
        <p:grpSp>
          <p:nvGrpSpPr>
            <p:cNvPr id="19" name="Group 18">
              <a:extLst>
                <a:ext uri="{FF2B5EF4-FFF2-40B4-BE49-F238E27FC236}">
                  <a16:creationId xmlns:a16="http://schemas.microsoft.com/office/drawing/2014/main" id="{B14987F3-1AD3-3547-A4F4-89CF80648BB1}"/>
                </a:ext>
              </a:extLst>
            </p:cNvPr>
            <p:cNvGrpSpPr/>
            <p:nvPr/>
          </p:nvGrpSpPr>
          <p:grpSpPr>
            <a:xfrm>
              <a:off x="1573065" y="5257198"/>
              <a:ext cx="2306342" cy="457200"/>
              <a:chOff x="9359319" y="4696897"/>
              <a:chExt cx="2306342" cy="457200"/>
            </a:xfrm>
          </p:grpSpPr>
          <p:pic>
            <p:nvPicPr>
              <p:cNvPr id="20" name="Picture 19">
                <a:extLst>
                  <a:ext uri="{FF2B5EF4-FFF2-40B4-BE49-F238E27FC236}">
                    <a16:creationId xmlns:a16="http://schemas.microsoft.com/office/drawing/2014/main" id="{57381FA4-609E-5D4E-BC68-2A796009FE0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19626" y="4764992"/>
                <a:ext cx="1046035" cy="310896"/>
              </a:xfrm>
              <a:prstGeom prst="rect">
                <a:avLst/>
              </a:prstGeom>
            </p:spPr>
          </p:pic>
          <p:pic>
            <p:nvPicPr>
              <p:cNvPr id="21" name="Picture 20">
                <a:extLst>
                  <a:ext uri="{FF2B5EF4-FFF2-40B4-BE49-F238E27FC236}">
                    <a16:creationId xmlns:a16="http://schemas.microsoft.com/office/drawing/2014/main" id="{CF2FB080-0CEE-694A-9D6A-F3149487497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59319" y="4696897"/>
                <a:ext cx="1181403" cy="457200"/>
              </a:xfrm>
              <a:prstGeom prst="rect">
                <a:avLst/>
              </a:prstGeom>
            </p:spPr>
          </p:pic>
        </p:grpSp>
      </p:grpSp>
    </p:spTree>
    <p:extLst>
      <p:ext uri="{BB962C8B-B14F-4D97-AF65-F5344CB8AC3E}">
        <p14:creationId xmlns:p14="http://schemas.microsoft.com/office/powerpoint/2010/main" val="2188763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A63E9D0F-B96D-AA49-80F1-D0E4B3CA7636}"/>
              </a:ext>
            </a:extLst>
          </p:cNvPr>
          <p:cNvSpPr txBox="1"/>
          <p:nvPr/>
        </p:nvSpPr>
        <p:spPr>
          <a:xfrm>
            <a:off x="-117" y="263794"/>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defPPr>
              <a:defRPr lang="en-US"/>
            </a:defPPr>
            <a:lvl1pPr lvl="0" algn="ctr" defTabSz="351131" hangingPunct="0">
              <a:lnSpc>
                <a:spcPct val="80000"/>
              </a:lnSpc>
              <a:defRPr sz="4000" b="1" kern="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dirty="0">
                <a:sym typeface="Helvetica Neue Black Condensed"/>
              </a:rPr>
              <a:t>ARUBA INSTANT ON 1930 </a:t>
            </a:r>
            <a:br>
              <a:rPr lang="en-US" dirty="0">
                <a:sym typeface="Helvetica Neue Black Condensed"/>
              </a:rPr>
            </a:br>
            <a:r>
              <a:rPr lang="en-US" dirty="0">
                <a:sym typeface="Helvetica Neue Black Condensed"/>
              </a:rPr>
              <a:t>VS HPE OFFICECONNECT 1920S</a:t>
            </a:r>
          </a:p>
        </p:txBody>
      </p:sp>
      <p:grpSp>
        <p:nvGrpSpPr>
          <p:cNvPr id="65" name="Group 64">
            <a:extLst>
              <a:ext uri="{FF2B5EF4-FFF2-40B4-BE49-F238E27FC236}">
                <a16:creationId xmlns:a16="http://schemas.microsoft.com/office/drawing/2014/main" id="{60E5D017-3F6C-DB40-88DB-A61D57561F72}"/>
              </a:ext>
            </a:extLst>
          </p:cNvPr>
          <p:cNvGrpSpPr/>
          <p:nvPr/>
        </p:nvGrpSpPr>
        <p:grpSpPr>
          <a:xfrm>
            <a:off x="1194963" y="1862487"/>
            <a:ext cx="10495402" cy="2873832"/>
            <a:chOff x="1233054" y="2148841"/>
            <a:chExt cx="10495402" cy="2970135"/>
          </a:xfrm>
        </p:grpSpPr>
        <p:grpSp>
          <p:nvGrpSpPr>
            <p:cNvPr id="50" name="Group 49">
              <a:extLst>
                <a:ext uri="{FF2B5EF4-FFF2-40B4-BE49-F238E27FC236}">
                  <a16:creationId xmlns:a16="http://schemas.microsoft.com/office/drawing/2014/main" id="{99A3F0EC-FBCF-3747-8DC3-A76D4AEAB0B9}"/>
                </a:ext>
              </a:extLst>
            </p:cNvPr>
            <p:cNvGrpSpPr/>
            <p:nvPr/>
          </p:nvGrpSpPr>
          <p:grpSpPr>
            <a:xfrm>
              <a:off x="6761018" y="2148841"/>
              <a:ext cx="4967438" cy="2970135"/>
              <a:chOff x="6539345" y="1899459"/>
              <a:chExt cx="4967438" cy="2970135"/>
            </a:xfrm>
          </p:grpSpPr>
          <p:grpSp>
            <p:nvGrpSpPr>
              <p:cNvPr id="43" name="Group 42">
                <a:extLst>
                  <a:ext uri="{FF2B5EF4-FFF2-40B4-BE49-F238E27FC236}">
                    <a16:creationId xmlns:a16="http://schemas.microsoft.com/office/drawing/2014/main" id="{6AC56C87-0326-4141-8752-117686329270}"/>
                  </a:ext>
                </a:extLst>
              </p:cNvPr>
              <p:cNvGrpSpPr/>
              <p:nvPr/>
            </p:nvGrpSpPr>
            <p:grpSpPr>
              <a:xfrm>
                <a:off x="9406783" y="2330602"/>
                <a:ext cx="2100000" cy="2538992"/>
                <a:chOff x="9406783" y="2330602"/>
                <a:chExt cx="2100000" cy="2538992"/>
              </a:xfrm>
            </p:grpSpPr>
            <p:sp>
              <p:nvSpPr>
                <p:cNvPr id="23" name="Rounded Rectangle 22">
                  <a:extLst>
                    <a:ext uri="{FF2B5EF4-FFF2-40B4-BE49-F238E27FC236}">
                      <a16:creationId xmlns:a16="http://schemas.microsoft.com/office/drawing/2014/main" id="{4C288272-4582-674E-BEED-2DEE0FFE40A6}"/>
                    </a:ext>
                  </a:extLst>
                </p:cNvPr>
                <p:cNvSpPr/>
                <p:nvPr/>
              </p:nvSpPr>
              <p:spPr bwMode="ltGray">
                <a:xfrm>
                  <a:off x="9406783" y="4494594"/>
                  <a:ext cx="2100000" cy="375000"/>
                </a:xfrm>
                <a:prstGeom prst="roundRect">
                  <a:avLst/>
                </a:prstGeom>
                <a:noFill/>
                <a:ln w="19050" cap="flat" cmpd="sng" algn="ctr">
                  <a:solidFill>
                    <a:srgbClr val="029E78"/>
                  </a:solidFill>
                  <a:prstDash val="solid"/>
                  <a:miter lim="800000"/>
                </a:ln>
                <a:effectLst/>
              </p:spPr>
              <p:txBody>
                <a:bodyPr rtlCol="0" anchor="ctr"/>
                <a:lstStyle/>
                <a:p>
                  <a:pPr marL="0" marR="0" lvl="0" indent="0" algn="ctr" defTabSz="914363" eaLnBrk="1" fontAlgn="auto" latinLnBrk="0" hangingPunct="1">
                    <a:lnSpc>
                      <a:spcPct val="90000"/>
                    </a:lnSpc>
                    <a:spcBef>
                      <a:spcPts val="0"/>
                    </a:spcBef>
                    <a:spcAft>
                      <a:spcPts val="0"/>
                    </a:spcAft>
                    <a:buClrTx/>
                    <a:buSzTx/>
                    <a:buFontTx/>
                    <a:buNone/>
                    <a:tabLst/>
                    <a:defRPr/>
                  </a:pPr>
                  <a:r>
                    <a:rPr kumimoji="0" lang="pl-PL" sz="105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1920S 48G 4SFP PPoE+ 370W </a:t>
                  </a:r>
                </a:p>
              </p:txBody>
            </p:sp>
            <p:sp>
              <p:nvSpPr>
                <p:cNvPr id="27" name="Rounded Rectangle 26">
                  <a:extLst>
                    <a:ext uri="{FF2B5EF4-FFF2-40B4-BE49-F238E27FC236}">
                      <a16:creationId xmlns:a16="http://schemas.microsoft.com/office/drawing/2014/main" id="{FD707C21-6C63-8A43-8302-0F5D899F0734}"/>
                    </a:ext>
                  </a:extLst>
                </p:cNvPr>
                <p:cNvSpPr/>
                <p:nvPr/>
              </p:nvSpPr>
              <p:spPr bwMode="ltGray">
                <a:xfrm>
                  <a:off x="9406783" y="3004525"/>
                  <a:ext cx="2100000" cy="375000"/>
                </a:xfrm>
                <a:prstGeom prst="roundRect">
                  <a:avLst/>
                </a:prstGeom>
                <a:noFill/>
                <a:ln w="19050" cap="flat" cmpd="sng" algn="ctr">
                  <a:solidFill>
                    <a:srgbClr val="029E78"/>
                  </a:solidFill>
                  <a:prstDash val="solid"/>
                  <a:miter lim="800000"/>
                </a:ln>
                <a:effectLst/>
              </p:spPr>
              <p:txBody>
                <a:bodyPr rtlCol="0" anchor="ctr"/>
                <a:lstStyle/>
                <a:p>
                  <a:pPr marL="0" marR="0" lvl="0" indent="0" algn="ctr" defTabSz="914363" eaLnBrk="1" fontAlgn="auto" latinLnBrk="0" hangingPunct="1">
                    <a:lnSpc>
                      <a:spcPct val="90000"/>
                    </a:lnSpc>
                    <a:spcBef>
                      <a:spcPts val="0"/>
                    </a:spcBef>
                    <a:spcAft>
                      <a:spcPts val="0"/>
                    </a:spcAft>
                    <a:buClrTx/>
                    <a:buSzTx/>
                    <a:buFontTx/>
                    <a:buNone/>
                    <a:tabLst/>
                    <a:defRPr/>
                  </a:pPr>
                  <a:r>
                    <a:rPr kumimoji="0" lang="pl-PL" sz="105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1920S 8G PPoE+ 65W </a:t>
                  </a:r>
                </a:p>
              </p:txBody>
            </p:sp>
            <p:sp>
              <p:nvSpPr>
                <p:cNvPr id="28" name="Rounded Rectangle 27">
                  <a:extLst>
                    <a:ext uri="{FF2B5EF4-FFF2-40B4-BE49-F238E27FC236}">
                      <a16:creationId xmlns:a16="http://schemas.microsoft.com/office/drawing/2014/main" id="{1904D2D7-A36E-504A-951F-5CDD3AADD7FA}"/>
                    </a:ext>
                  </a:extLst>
                </p:cNvPr>
                <p:cNvSpPr/>
                <p:nvPr/>
              </p:nvSpPr>
              <p:spPr bwMode="ltGray">
                <a:xfrm>
                  <a:off x="9406783" y="3499675"/>
                  <a:ext cx="2100000" cy="375000"/>
                </a:xfrm>
                <a:prstGeom prst="roundRect">
                  <a:avLst/>
                </a:prstGeom>
                <a:noFill/>
                <a:ln w="19050" cap="flat" cmpd="sng" algn="ctr">
                  <a:solidFill>
                    <a:srgbClr val="029E78"/>
                  </a:solidFill>
                  <a:prstDash val="solid"/>
                  <a:miter lim="800000"/>
                </a:ln>
                <a:effectLst/>
              </p:spPr>
              <p:txBody>
                <a:bodyPr rtlCol="0" anchor="ctr"/>
                <a:lstStyle/>
                <a:p>
                  <a:pPr marL="0" marR="0" lvl="0" indent="0" algn="ctr" defTabSz="914363" eaLnBrk="1" fontAlgn="auto" latinLnBrk="0" hangingPunct="1">
                    <a:lnSpc>
                      <a:spcPct val="90000"/>
                    </a:lnSpc>
                    <a:spcBef>
                      <a:spcPts val="0"/>
                    </a:spcBef>
                    <a:spcAft>
                      <a:spcPts val="0"/>
                    </a:spcAft>
                    <a:buClrTx/>
                    <a:buSzTx/>
                    <a:buFontTx/>
                    <a:buNone/>
                    <a:tabLst/>
                    <a:defRPr/>
                  </a:pPr>
                  <a:r>
                    <a:rPr kumimoji="0" lang="pl-PL" sz="105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1920S 24G 2SFP PPoE+ 185W </a:t>
                  </a:r>
                </a:p>
              </p:txBody>
            </p:sp>
            <p:sp>
              <p:nvSpPr>
                <p:cNvPr id="29" name="Rounded Rectangle 28">
                  <a:extLst>
                    <a:ext uri="{FF2B5EF4-FFF2-40B4-BE49-F238E27FC236}">
                      <a16:creationId xmlns:a16="http://schemas.microsoft.com/office/drawing/2014/main" id="{3089DDAC-F2B5-504E-A225-72E5F65AACBB}"/>
                    </a:ext>
                  </a:extLst>
                </p:cNvPr>
                <p:cNvSpPr/>
                <p:nvPr/>
              </p:nvSpPr>
              <p:spPr bwMode="ltGray">
                <a:xfrm>
                  <a:off x="9406783" y="3994822"/>
                  <a:ext cx="2100000" cy="375000"/>
                </a:xfrm>
                <a:prstGeom prst="roundRect">
                  <a:avLst/>
                </a:prstGeom>
                <a:noFill/>
                <a:ln w="19050" cap="flat" cmpd="sng" algn="ctr">
                  <a:solidFill>
                    <a:srgbClr val="029E78"/>
                  </a:solidFill>
                  <a:prstDash val="solid"/>
                  <a:miter lim="800000"/>
                </a:ln>
                <a:effectLst/>
              </p:spPr>
              <p:txBody>
                <a:bodyPr rtlCol="0" anchor="ctr"/>
                <a:lstStyle/>
                <a:p>
                  <a:pPr marL="0" marR="0" lvl="0" indent="0" algn="ctr" defTabSz="914363" eaLnBrk="1" fontAlgn="auto" latinLnBrk="0" hangingPunct="1">
                    <a:lnSpc>
                      <a:spcPct val="90000"/>
                    </a:lnSpc>
                    <a:spcBef>
                      <a:spcPts val="0"/>
                    </a:spcBef>
                    <a:spcAft>
                      <a:spcPts val="0"/>
                    </a:spcAft>
                    <a:buClrTx/>
                    <a:buSzTx/>
                    <a:buFontTx/>
                    <a:buNone/>
                    <a:tabLst/>
                    <a:defRPr/>
                  </a:pPr>
                  <a:r>
                    <a:rPr kumimoji="0" lang="pl-PL" sz="1050" b="1" i="0" u="none" strike="noStrike" kern="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1920S 24G 2SFP PoE+ 370W </a:t>
                  </a:r>
                </a:p>
              </p:txBody>
            </p:sp>
            <p:sp>
              <p:nvSpPr>
                <p:cNvPr id="39" name="Rounded Rectangle 38">
                  <a:extLst>
                    <a:ext uri="{FF2B5EF4-FFF2-40B4-BE49-F238E27FC236}">
                      <a16:creationId xmlns:a16="http://schemas.microsoft.com/office/drawing/2014/main" id="{1FAD34D1-9E25-9641-BC90-491625B60495}"/>
                    </a:ext>
                  </a:extLst>
                </p:cNvPr>
                <p:cNvSpPr/>
                <p:nvPr/>
              </p:nvSpPr>
              <p:spPr bwMode="ltGray">
                <a:xfrm>
                  <a:off x="9406783" y="2330602"/>
                  <a:ext cx="2100000" cy="375000"/>
                </a:xfrm>
                <a:prstGeom prst="roundRect">
                  <a:avLst/>
                </a:prstGeom>
                <a:solidFill>
                  <a:srgbClr val="008375"/>
                </a:solidFill>
                <a:ln w="19050" cap="flat" cmpd="sng" algn="ctr">
                  <a:noFill/>
                  <a:prstDash val="solid"/>
                  <a:miter lim="800000"/>
                </a:ln>
                <a:effectLst/>
              </p:spPr>
              <p:txBody>
                <a:bodyPr rtlCol="0" anchor="ctr"/>
                <a:lstStyle/>
                <a:p>
                  <a:pPr marL="0" marR="0" lvl="0" indent="0" algn="ctr" defTabSz="914363" eaLnBrk="1" fontAlgn="auto" latinLnBrk="0" hangingPunct="1">
                    <a:lnSpc>
                      <a:spcPct val="9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HPE OfficeConnect 1920S</a:t>
                  </a:r>
                  <a:endParaRPr kumimoji="0" lang="pl-PL" sz="1100" b="1" i="0" u="none" strike="noStrike" kern="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1" name="TextBox 40">
                <a:extLst>
                  <a:ext uri="{FF2B5EF4-FFF2-40B4-BE49-F238E27FC236}">
                    <a16:creationId xmlns:a16="http://schemas.microsoft.com/office/drawing/2014/main" id="{B01F6005-7717-214B-B821-C1EF267853F2}"/>
                  </a:ext>
                </a:extLst>
              </p:cNvPr>
              <p:cNvSpPr txBox="1"/>
              <p:nvPr/>
            </p:nvSpPr>
            <p:spPr>
              <a:xfrm>
                <a:off x="6539345" y="1899459"/>
                <a:ext cx="4281055" cy="303414"/>
              </a:xfrm>
              <a:prstGeom prst="rect">
                <a:avLst/>
              </a:prstGeom>
              <a:noFill/>
            </p:spPr>
            <p:txBody>
              <a:bodyPr wrap="none" lIns="0" tIns="0" rIns="0" bIns="0" rtlCol="0">
                <a:noAutofit/>
              </a:bodyPr>
              <a:lstStyle/>
              <a:p>
                <a:pPr algn="ctr" defTabSz="914341">
                  <a:lnSpc>
                    <a:spcPct val="90000"/>
                  </a:lnSpc>
                  <a:defRPr/>
                </a:pPr>
                <a:r>
                  <a:rPr lang="en-GB" sz="1833" dirty="0">
                    <a:latin typeface="Open Sans" panose="020B0606030504020204" pitchFamily="34" charset="0"/>
                    <a:ea typeface="Open Sans" panose="020B0606030504020204" pitchFamily="34" charset="0"/>
                    <a:cs typeface="Open Sans" panose="020B0606030504020204" pitchFamily="34" charset="0"/>
                  </a:rPr>
                  <a:t>POE Models</a:t>
                </a:r>
                <a:endParaRPr lang="en-US" sz="1833"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44" name="Group 43">
                <a:extLst>
                  <a:ext uri="{FF2B5EF4-FFF2-40B4-BE49-F238E27FC236}">
                    <a16:creationId xmlns:a16="http://schemas.microsoft.com/office/drawing/2014/main" id="{192A5256-1CA8-E746-A035-DCBCBDEA4876}"/>
                  </a:ext>
                </a:extLst>
              </p:cNvPr>
              <p:cNvGrpSpPr/>
              <p:nvPr/>
            </p:nvGrpSpPr>
            <p:grpSpPr>
              <a:xfrm>
                <a:off x="7005796" y="2313491"/>
                <a:ext cx="2100000" cy="2355600"/>
                <a:chOff x="4802923" y="2327346"/>
                <a:chExt cx="2100000" cy="2355600"/>
              </a:xfrm>
              <a:solidFill>
                <a:srgbClr val="F5831F"/>
              </a:solidFill>
            </p:grpSpPr>
            <p:sp>
              <p:nvSpPr>
                <p:cNvPr id="45" name="Rounded Rectangle 44">
                  <a:extLst>
                    <a:ext uri="{FF2B5EF4-FFF2-40B4-BE49-F238E27FC236}">
                      <a16:creationId xmlns:a16="http://schemas.microsoft.com/office/drawing/2014/main" id="{9287EF04-974F-284E-8E7E-F7EE52640762}"/>
                    </a:ext>
                  </a:extLst>
                </p:cNvPr>
                <p:cNvSpPr/>
                <p:nvPr/>
              </p:nvSpPr>
              <p:spPr bwMode="ltGray">
                <a:xfrm>
                  <a:off x="4802923" y="4307946"/>
                  <a:ext cx="2100000" cy="375000"/>
                </a:xfrm>
                <a:prstGeom prst="roundRect">
                  <a:avLst/>
                </a:prstGeom>
                <a:noFill/>
                <a:ln w="19050" cap="flat" cmpd="sng" algn="ctr">
                  <a:solidFill>
                    <a:srgbClr val="F5831F"/>
                  </a:solidFill>
                  <a:prstDash val="solid"/>
                  <a:miter lim="800000"/>
                </a:ln>
                <a:effectLst/>
              </p:spPr>
              <p:txBody>
                <a:bodyPr rtlCol="0" anchor="ctr"/>
                <a:lstStyle/>
                <a:p>
                  <a:pPr lvl="0" algn="ctr" defTabSz="914363">
                    <a:lnSpc>
                      <a:spcPct val="90000"/>
                    </a:lnSpc>
                    <a:defRPr/>
                  </a:pP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1930 48G Class4 PoE 4SFP/SFP+ 370W </a:t>
                  </a:r>
                </a:p>
              </p:txBody>
            </p:sp>
            <p:sp>
              <p:nvSpPr>
                <p:cNvPr id="46" name="Rounded Rectangle 45">
                  <a:extLst>
                    <a:ext uri="{FF2B5EF4-FFF2-40B4-BE49-F238E27FC236}">
                      <a16:creationId xmlns:a16="http://schemas.microsoft.com/office/drawing/2014/main" id="{F98A1E93-48A3-A14D-9527-50BFC51292F7}"/>
                    </a:ext>
                  </a:extLst>
                </p:cNvPr>
                <p:cNvSpPr/>
                <p:nvPr/>
              </p:nvSpPr>
              <p:spPr bwMode="ltGray">
                <a:xfrm>
                  <a:off x="4802923" y="2822494"/>
                  <a:ext cx="2100000" cy="375000"/>
                </a:xfrm>
                <a:prstGeom prst="roundRect">
                  <a:avLst/>
                </a:prstGeom>
                <a:noFill/>
                <a:ln w="19050" cap="flat" cmpd="sng" algn="ctr">
                  <a:solidFill>
                    <a:srgbClr val="F5831F"/>
                  </a:solidFill>
                  <a:prstDash val="solid"/>
                  <a:miter lim="800000"/>
                </a:ln>
                <a:effectLst/>
              </p:spPr>
              <p:txBody>
                <a:bodyPr rtlCol="0" anchor="ctr"/>
                <a:lstStyle/>
                <a:p>
                  <a:pPr lvl="0" algn="ctr" defTabSz="914363">
                    <a:lnSpc>
                      <a:spcPct val="90000"/>
                    </a:lnSpc>
                    <a:defRPr/>
                  </a:pP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1930 8G Class4 PoE 2SFP 124W</a:t>
                  </a:r>
                </a:p>
              </p:txBody>
            </p:sp>
            <p:sp>
              <p:nvSpPr>
                <p:cNvPr id="47" name="Rounded Rectangle 46">
                  <a:extLst>
                    <a:ext uri="{FF2B5EF4-FFF2-40B4-BE49-F238E27FC236}">
                      <a16:creationId xmlns:a16="http://schemas.microsoft.com/office/drawing/2014/main" id="{1F2197ED-C4B2-0F44-972E-576E79A87691}"/>
                    </a:ext>
                  </a:extLst>
                </p:cNvPr>
                <p:cNvSpPr/>
                <p:nvPr/>
              </p:nvSpPr>
              <p:spPr bwMode="ltGray">
                <a:xfrm>
                  <a:off x="4802923" y="3317645"/>
                  <a:ext cx="2100000" cy="375000"/>
                </a:xfrm>
                <a:prstGeom prst="roundRect">
                  <a:avLst/>
                </a:prstGeom>
                <a:noFill/>
                <a:ln w="19050" cap="flat" cmpd="sng" algn="ctr">
                  <a:solidFill>
                    <a:srgbClr val="F5831F"/>
                  </a:solidFill>
                  <a:prstDash val="solid"/>
                  <a:miter lim="800000"/>
                </a:ln>
                <a:effectLst/>
              </p:spPr>
              <p:txBody>
                <a:bodyPr rtlCol="0" anchor="ctr"/>
                <a:lstStyle/>
                <a:p>
                  <a:pPr lvl="0" algn="ctr" defTabSz="914363">
                    <a:lnSpc>
                      <a:spcPct val="90000"/>
                    </a:lnSpc>
                    <a:defRPr/>
                  </a:pP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1930 24G Class4 PoE 4SFP/SFP+ 195W </a:t>
                  </a:r>
                </a:p>
              </p:txBody>
            </p:sp>
            <p:sp>
              <p:nvSpPr>
                <p:cNvPr id="48" name="Rounded Rectangle 47">
                  <a:extLst>
                    <a:ext uri="{FF2B5EF4-FFF2-40B4-BE49-F238E27FC236}">
                      <a16:creationId xmlns:a16="http://schemas.microsoft.com/office/drawing/2014/main" id="{29D561B4-25FA-9D44-A4BC-E3CF15C19D27}"/>
                    </a:ext>
                  </a:extLst>
                </p:cNvPr>
                <p:cNvSpPr/>
                <p:nvPr/>
              </p:nvSpPr>
              <p:spPr bwMode="ltGray">
                <a:xfrm>
                  <a:off x="4802923" y="3812793"/>
                  <a:ext cx="2100000" cy="375000"/>
                </a:xfrm>
                <a:prstGeom prst="roundRect">
                  <a:avLst/>
                </a:prstGeom>
                <a:noFill/>
                <a:ln w="19050" cap="flat" cmpd="sng" algn="ctr">
                  <a:solidFill>
                    <a:srgbClr val="F5831F"/>
                  </a:solidFill>
                  <a:prstDash val="solid"/>
                  <a:miter lim="800000"/>
                </a:ln>
                <a:effectLst/>
              </p:spPr>
              <p:txBody>
                <a:bodyPr rtlCol="0" anchor="ctr"/>
                <a:lstStyle/>
                <a:p>
                  <a:pPr lvl="0" algn="ctr" defTabSz="914363">
                    <a:lnSpc>
                      <a:spcPct val="90000"/>
                    </a:lnSpc>
                    <a:defRPr/>
                  </a:pP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1930 24G Class4 PoE 4SFP/SFP+ 370W </a:t>
                  </a:r>
                </a:p>
              </p:txBody>
            </p:sp>
            <p:sp>
              <p:nvSpPr>
                <p:cNvPr id="49" name="Rounded Rectangle 48">
                  <a:extLst>
                    <a:ext uri="{FF2B5EF4-FFF2-40B4-BE49-F238E27FC236}">
                      <a16:creationId xmlns:a16="http://schemas.microsoft.com/office/drawing/2014/main" id="{6FEA2EE5-158A-8447-81C9-C59C2C3E80FD}"/>
                    </a:ext>
                  </a:extLst>
                </p:cNvPr>
                <p:cNvSpPr/>
                <p:nvPr/>
              </p:nvSpPr>
              <p:spPr bwMode="ltGray">
                <a:xfrm>
                  <a:off x="4802923" y="2327346"/>
                  <a:ext cx="2100000" cy="375000"/>
                </a:xfrm>
                <a:prstGeom prst="roundRect">
                  <a:avLst/>
                </a:prstGeom>
                <a:grpFill/>
                <a:ln w="19050" cap="flat" cmpd="sng" algn="ctr">
                  <a:noFill/>
                  <a:prstDash val="solid"/>
                  <a:miter lim="800000"/>
                </a:ln>
                <a:effectLst/>
              </p:spPr>
              <p:txBody>
                <a:bodyPr rtlCol="0" anchor="ctr"/>
                <a:lstStyle/>
                <a:p>
                  <a:pPr lvl="0" algn="ctr" defTabSz="914363">
                    <a:lnSpc>
                      <a:spcPct val="90000"/>
                    </a:lnSpc>
                    <a:defRPr/>
                  </a:pPr>
                  <a:r>
                    <a:rPr lang="en-US" sz="11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Aruba Instant On 1930</a:t>
                  </a:r>
                  <a:endParaRPr lang="pl-PL" sz="1100" b="1"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nvGrpSpPr>
            <p:cNvPr id="51" name="Group 50">
              <a:extLst>
                <a:ext uri="{FF2B5EF4-FFF2-40B4-BE49-F238E27FC236}">
                  <a16:creationId xmlns:a16="http://schemas.microsoft.com/office/drawing/2014/main" id="{BEFC0A0F-D9ED-A049-BB7E-39119DC51815}"/>
                </a:ext>
              </a:extLst>
            </p:cNvPr>
            <p:cNvGrpSpPr/>
            <p:nvPr/>
          </p:nvGrpSpPr>
          <p:grpSpPr>
            <a:xfrm>
              <a:off x="1233054" y="2148841"/>
              <a:ext cx="4659545" cy="2530465"/>
              <a:chOff x="6539345" y="1899459"/>
              <a:chExt cx="4659545" cy="2530465"/>
            </a:xfrm>
          </p:grpSpPr>
          <p:grpSp>
            <p:nvGrpSpPr>
              <p:cNvPr id="52" name="Group 51">
                <a:extLst>
                  <a:ext uri="{FF2B5EF4-FFF2-40B4-BE49-F238E27FC236}">
                    <a16:creationId xmlns:a16="http://schemas.microsoft.com/office/drawing/2014/main" id="{0F72E404-769B-0345-8984-BFB55C9EDEF2}"/>
                  </a:ext>
                </a:extLst>
              </p:cNvPr>
              <p:cNvGrpSpPr/>
              <p:nvPr/>
            </p:nvGrpSpPr>
            <p:grpSpPr>
              <a:xfrm>
                <a:off x="9098890" y="2310689"/>
                <a:ext cx="2100000" cy="2119235"/>
                <a:chOff x="9098890" y="2310689"/>
                <a:chExt cx="2100000" cy="2119235"/>
              </a:xfrm>
            </p:grpSpPr>
            <p:sp>
              <p:nvSpPr>
                <p:cNvPr id="61" name="Rounded Rectangle 60">
                  <a:extLst>
                    <a:ext uri="{FF2B5EF4-FFF2-40B4-BE49-F238E27FC236}">
                      <a16:creationId xmlns:a16="http://schemas.microsoft.com/office/drawing/2014/main" id="{9689D2D4-FA31-3B47-ABD6-1D1762DB7FC6}"/>
                    </a:ext>
                  </a:extLst>
                </p:cNvPr>
                <p:cNvSpPr/>
                <p:nvPr/>
              </p:nvSpPr>
              <p:spPr bwMode="ltGray">
                <a:xfrm>
                  <a:off x="9098890" y="3064624"/>
                  <a:ext cx="2100000" cy="375000"/>
                </a:xfrm>
                <a:prstGeom prst="roundRect">
                  <a:avLst/>
                </a:prstGeom>
                <a:noFill/>
                <a:ln w="19050" cap="flat" cmpd="sng" algn="ctr">
                  <a:solidFill>
                    <a:srgbClr val="029E78"/>
                  </a:solidFill>
                  <a:prstDash val="solid"/>
                  <a:miter lim="800000"/>
                </a:ln>
                <a:effectLst/>
              </p:spPr>
              <p:txBody>
                <a:bodyPr rtlCol="0" anchor="ctr"/>
                <a:lstStyle/>
                <a:p>
                  <a:pPr lvl="0" algn="ctr" defTabSz="914363">
                    <a:lnSpc>
                      <a:spcPct val="90000"/>
                    </a:lnSpc>
                    <a:defRPr/>
                  </a:pP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1920S 8G</a:t>
                  </a:r>
                </a:p>
              </p:txBody>
            </p:sp>
            <p:sp>
              <p:nvSpPr>
                <p:cNvPr id="62" name="Rounded Rectangle 61">
                  <a:extLst>
                    <a:ext uri="{FF2B5EF4-FFF2-40B4-BE49-F238E27FC236}">
                      <a16:creationId xmlns:a16="http://schemas.microsoft.com/office/drawing/2014/main" id="{C0C0B4F8-2347-A949-AFFC-9E678A59B2E3}"/>
                    </a:ext>
                  </a:extLst>
                </p:cNvPr>
                <p:cNvSpPr/>
                <p:nvPr/>
              </p:nvSpPr>
              <p:spPr bwMode="ltGray">
                <a:xfrm>
                  <a:off x="9098890" y="3559774"/>
                  <a:ext cx="2100000" cy="375000"/>
                </a:xfrm>
                <a:prstGeom prst="roundRect">
                  <a:avLst/>
                </a:prstGeom>
                <a:noFill/>
                <a:ln w="19050" cap="flat" cmpd="sng" algn="ctr">
                  <a:solidFill>
                    <a:srgbClr val="029E78"/>
                  </a:solidFill>
                  <a:prstDash val="solid"/>
                  <a:miter lim="800000"/>
                </a:ln>
                <a:effectLst/>
              </p:spPr>
              <p:txBody>
                <a:bodyPr rtlCol="0" anchor="ctr"/>
                <a:lstStyle/>
                <a:p>
                  <a:pPr lvl="0" algn="ctr" defTabSz="914363">
                    <a:lnSpc>
                      <a:spcPct val="90000"/>
                    </a:lnSpc>
                    <a:defRPr/>
                  </a:pP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1920S </a:t>
                  </a: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24</a:t>
                  </a: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G</a:t>
                  </a: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 2SFP</a:t>
                  </a:r>
                  <a:endPar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3" name="Rounded Rectangle 62">
                  <a:extLst>
                    <a:ext uri="{FF2B5EF4-FFF2-40B4-BE49-F238E27FC236}">
                      <a16:creationId xmlns:a16="http://schemas.microsoft.com/office/drawing/2014/main" id="{6F5DF6B1-099D-1B4B-B41D-79BF6C46C4D7}"/>
                    </a:ext>
                  </a:extLst>
                </p:cNvPr>
                <p:cNvSpPr/>
                <p:nvPr/>
              </p:nvSpPr>
              <p:spPr bwMode="ltGray">
                <a:xfrm>
                  <a:off x="9098890" y="4054924"/>
                  <a:ext cx="2100000" cy="375000"/>
                </a:xfrm>
                <a:prstGeom prst="roundRect">
                  <a:avLst/>
                </a:prstGeom>
                <a:noFill/>
                <a:ln w="19050" cap="flat" cmpd="sng" algn="ctr">
                  <a:solidFill>
                    <a:srgbClr val="029E78"/>
                  </a:solidFill>
                  <a:prstDash val="solid"/>
                  <a:miter lim="800000"/>
                </a:ln>
                <a:effectLst/>
              </p:spPr>
              <p:txBody>
                <a:bodyPr rtlCol="0" anchor="ctr"/>
                <a:lstStyle/>
                <a:p>
                  <a:pPr lvl="0" algn="ctr" defTabSz="914363">
                    <a:lnSpc>
                      <a:spcPct val="90000"/>
                    </a:lnSpc>
                    <a:defRPr/>
                  </a:pP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1920S </a:t>
                  </a: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48</a:t>
                  </a: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G</a:t>
                  </a: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 4SFP</a:t>
                  </a:r>
                  <a:endPar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4" name="Rounded Rectangle 63">
                  <a:extLst>
                    <a:ext uri="{FF2B5EF4-FFF2-40B4-BE49-F238E27FC236}">
                      <a16:creationId xmlns:a16="http://schemas.microsoft.com/office/drawing/2014/main" id="{48085DAD-F4AB-5E47-A764-A909B1BE9FFB}"/>
                    </a:ext>
                  </a:extLst>
                </p:cNvPr>
                <p:cNvSpPr/>
                <p:nvPr/>
              </p:nvSpPr>
              <p:spPr bwMode="ltGray">
                <a:xfrm>
                  <a:off x="9098890" y="2310689"/>
                  <a:ext cx="2100000" cy="375000"/>
                </a:xfrm>
                <a:prstGeom prst="roundRect">
                  <a:avLst/>
                </a:prstGeom>
                <a:solidFill>
                  <a:srgbClr val="008375"/>
                </a:solidFill>
                <a:ln w="19050" cap="flat" cmpd="sng" algn="ctr">
                  <a:noFill/>
                  <a:prstDash val="solid"/>
                  <a:miter lim="800000"/>
                </a:ln>
                <a:effectLst/>
              </p:spPr>
              <p:txBody>
                <a:bodyPr rtlCol="0" anchor="ctr"/>
                <a:lstStyle/>
                <a:p>
                  <a:pPr lvl="0" algn="ctr" defTabSz="914363">
                    <a:lnSpc>
                      <a:spcPct val="90000"/>
                    </a:lnSpc>
                    <a:defRPr/>
                  </a:pPr>
                  <a:r>
                    <a:rPr lang="en-US" sz="11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HPE OfficeConnect 1920S</a:t>
                  </a:r>
                  <a:endParaRPr lang="pl-PL" sz="1100" b="1"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53" name="TextBox 52">
                <a:extLst>
                  <a:ext uri="{FF2B5EF4-FFF2-40B4-BE49-F238E27FC236}">
                    <a16:creationId xmlns:a16="http://schemas.microsoft.com/office/drawing/2014/main" id="{6EED2FD3-2AD2-FD43-B68E-F4C45C366491}"/>
                  </a:ext>
                </a:extLst>
              </p:cNvPr>
              <p:cNvSpPr txBox="1"/>
              <p:nvPr/>
            </p:nvSpPr>
            <p:spPr>
              <a:xfrm>
                <a:off x="6539345" y="1899459"/>
                <a:ext cx="4281055" cy="303414"/>
              </a:xfrm>
              <a:prstGeom prst="rect">
                <a:avLst/>
              </a:prstGeom>
              <a:noFill/>
            </p:spPr>
            <p:txBody>
              <a:bodyPr wrap="none" lIns="0" tIns="0" rIns="0" bIns="0" rtlCol="0">
                <a:noAutofit/>
              </a:bodyPr>
              <a:lstStyle/>
              <a:p>
                <a:pPr algn="ctr" defTabSz="914341">
                  <a:lnSpc>
                    <a:spcPct val="90000"/>
                  </a:lnSpc>
                  <a:defRPr/>
                </a:pPr>
                <a:r>
                  <a:rPr lang="en-GB" sz="1833" dirty="0">
                    <a:latin typeface="Open Sans" panose="020B0606030504020204" pitchFamily="34" charset="0"/>
                    <a:ea typeface="Open Sans" panose="020B0606030504020204" pitchFamily="34" charset="0"/>
                    <a:cs typeface="Open Sans" panose="020B0606030504020204" pitchFamily="34" charset="0"/>
                  </a:rPr>
                  <a:t>Non-POE Models</a:t>
                </a:r>
                <a:endParaRPr lang="en-US" sz="1833"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54" name="Group 53">
                <a:extLst>
                  <a:ext uri="{FF2B5EF4-FFF2-40B4-BE49-F238E27FC236}">
                    <a16:creationId xmlns:a16="http://schemas.microsoft.com/office/drawing/2014/main" id="{FFFA896B-B516-F248-8283-91C5F5D6C217}"/>
                  </a:ext>
                </a:extLst>
              </p:cNvPr>
              <p:cNvGrpSpPr/>
              <p:nvPr/>
            </p:nvGrpSpPr>
            <p:grpSpPr>
              <a:xfrm>
                <a:off x="6896017" y="2316972"/>
                <a:ext cx="2100000" cy="1860450"/>
                <a:chOff x="4693144" y="2330827"/>
                <a:chExt cx="2100000" cy="1860450"/>
              </a:xfrm>
              <a:solidFill>
                <a:srgbClr val="F5831F"/>
              </a:solidFill>
            </p:grpSpPr>
            <p:sp>
              <p:nvSpPr>
                <p:cNvPr id="56" name="Rounded Rectangle 55">
                  <a:extLst>
                    <a:ext uri="{FF2B5EF4-FFF2-40B4-BE49-F238E27FC236}">
                      <a16:creationId xmlns:a16="http://schemas.microsoft.com/office/drawing/2014/main" id="{23C5039B-ADD6-C74F-99E4-FDDB230525C9}"/>
                    </a:ext>
                  </a:extLst>
                </p:cNvPr>
                <p:cNvSpPr/>
                <p:nvPr/>
              </p:nvSpPr>
              <p:spPr bwMode="ltGray">
                <a:xfrm>
                  <a:off x="4693144" y="2825977"/>
                  <a:ext cx="2100000" cy="375000"/>
                </a:xfrm>
                <a:prstGeom prst="roundRect">
                  <a:avLst/>
                </a:prstGeom>
                <a:noFill/>
                <a:ln w="19050" cap="flat" cmpd="sng" algn="ctr">
                  <a:solidFill>
                    <a:srgbClr val="F5831F"/>
                  </a:solidFill>
                  <a:prstDash val="solid"/>
                  <a:miter lim="800000"/>
                </a:ln>
                <a:effectLst/>
              </p:spPr>
              <p:txBody>
                <a:bodyPr rtlCol="0" anchor="ctr"/>
                <a:lstStyle/>
                <a:p>
                  <a:pPr lvl="0" algn="ctr" defTabSz="914363">
                    <a:lnSpc>
                      <a:spcPct val="90000"/>
                    </a:lnSpc>
                    <a:defRPr/>
                  </a:pP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19</a:t>
                  </a: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30</a:t>
                  </a: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 8G</a:t>
                  </a: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 2SFP</a:t>
                  </a:r>
                  <a:endPar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7" name="Rounded Rectangle 56">
                  <a:extLst>
                    <a:ext uri="{FF2B5EF4-FFF2-40B4-BE49-F238E27FC236}">
                      <a16:creationId xmlns:a16="http://schemas.microsoft.com/office/drawing/2014/main" id="{C367381F-5BFA-9244-AA85-4CA4AFF584D6}"/>
                    </a:ext>
                  </a:extLst>
                </p:cNvPr>
                <p:cNvSpPr/>
                <p:nvPr/>
              </p:nvSpPr>
              <p:spPr bwMode="ltGray">
                <a:xfrm>
                  <a:off x="4693144" y="3321127"/>
                  <a:ext cx="2100000" cy="375000"/>
                </a:xfrm>
                <a:prstGeom prst="roundRect">
                  <a:avLst/>
                </a:prstGeom>
                <a:noFill/>
                <a:ln w="19050" cap="flat" cmpd="sng" algn="ctr">
                  <a:solidFill>
                    <a:srgbClr val="F5831F"/>
                  </a:solidFill>
                  <a:prstDash val="solid"/>
                  <a:miter lim="800000"/>
                </a:ln>
                <a:effectLst/>
              </p:spPr>
              <p:txBody>
                <a:bodyPr rtlCol="0" anchor="ctr"/>
                <a:lstStyle/>
                <a:p>
                  <a:pPr lvl="0" algn="ctr" defTabSz="914363">
                    <a:lnSpc>
                      <a:spcPct val="90000"/>
                    </a:lnSpc>
                    <a:defRPr/>
                  </a:pP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24</a:t>
                  </a: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G</a:t>
                  </a: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 4SFP/SFP+</a:t>
                  </a:r>
                  <a:endPar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Rounded Rectangle 57">
                  <a:extLst>
                    <a:ext uri="{FF2B5EF4-FFF2-40B4-BE49-F238E27FC236}">
                      <a16:creationId xmlns:a16="http://schemas.microsoft.com/office/drawing/2014/main" id="{1059A320-0578-9544-9872-F2F61E667A17}"/>
                    </a:ext>
                  </a:extLst>
                </p:cNvPr>
                <p:cNvSpPr/>
                <p:nvPr/>
              </p:nvSpPr>
              <p:spPr bwMode="ltGray">
                <a:xfrm>
                  <a:off x="4693144" y="3816277"/>
                  <a:ext cx="2100000" cy="375000"/>
                </a:xfrm>
                <a:prstGeom prst="roundRect">
                  <a:avLst/>
                </a:prstGeom>
                <a:noFill/>
                <a:ln w="19050" cap="flat" cmpd="sng" algn="ctr">
                  <a:solidFill>
                    <a:srgbClr val="F5831F"/>
                  </a:solidFill>
                  <a:prstDash val="solid"/>
                  <a:miter lim="800000"/>
                </a:ln>
                <a:effectLst/>
              </p:spPr>
              <p:txBody>
                <a:bodyPr rtlCol="0" anchor="ctr"/>
                <a:lstStyle/>
                <a:p>
                  <a:pPr lvl="0" algn="ctr" defTabSz="914363">
                    <a:lnSpc>
                      <a:spcPct val="90000"/>
                    </a:lnSpc>
                    <a:defRPr/>
                  </a:pP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48</a:t>
                  </a:r>
                  <a:r>
                    <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G</a:t>
                  </a:r>
                  <a:r>
                    <a:rPr lang="en-US"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rPr>
                    <a:t> 4SFP/SFP+</a:t>
                  </a:r>
                  <a:endParaRPr lang="pl-PL" sz="1050" b="1" kern="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Rounded Rectangle 58">
                  <a:extLst>
                    <a:ext uri="{FF2B5EF4-FFF2-40B4-BE49-F238E27FC236}">
                      <a16:creationId xmlns:a16="http://schemas.microsoft.com/office/drawing/2014/main" id="{7F3CF7ED-02B1-DD40-9F19-4CA988334126}"/>
                    </a:ext>
                  </a:extLst>
                </p:cNvPr>
                <p:cNvSpPr/>
                <p:nvPr/>
              </p:nvSpPr>
              <p:spPr bwMode="ltGray">
                <a:xfrm>
                  <a:off x="4693144" y="2330827"/>
                  <a:ext cx="2100000" cy="375000"/>
                </a:xfrm>
                <a:prstGeom prst="roundRect">
                  <a:avLst/>
                </a:prstGeom>
                <a:grpFill/>
                <a:ln w="19050" cap="flat" cmpd="sng" algn="ctr">
                  <a:noFill/>
                  <a:prstDash val="solid"/>
                  <a:miter lim="800000"/>
                </a:ln>
                <a:effectLst/>
              </p:spPr>
              <p:txBody>
                <a:bodyPr rtlCol="0" anchor="ctr"/>
                <a:lstStyle/>
                <a:p>
                  <a:pPr lvl="0" algn="ctr" defTabSz="914363">
                    <a:lnSpc>
                      <a:spcPct val="90000"/>
                    </a:lnSpc>
                    <a:defRPr/>
                  </a:pPr>
                  <a:r>
                    <a:rPr lang="en-US" sz="1100" b="1" kern="0" dirty="0">
                      <a:solidFill>
                        <a:prstClr val="white"/>
                      </a:solidFill>
                      <a:latin typeface="Open Sans" panose="020B0606030504020204" pitchFamily="34" charset="0"/>
                      <a:ea typeface="Open Sans" panose="020B0606030504020204" pitchFamily="34" charset="0"/>
                      <a:cs typeface="Open Sans" panose="020B0606030504020204" pitchFamily="34" charset="0"/>
                    </a:rPr>
                    <a:t>Aruba Instant On 1930</a:t>
                  </a:r>
                  <a:endParaRPr lang="pl-PL" sz="1100" b="1" kern="0"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grpSp>
        </p:grpSp>
      </p:grpSp>
      <p:grpSp>
        <p:nvGrpSpPr>
          <p:cNvPr id="70" name="Group 69">
            <a:extLst>
              <a:ext uri="{FF2B5EF4-FFF2-40B4-BE49-F238E27FC236}">
                <a16:creationId xmlns:a16="http://schemas.microsoft.com/office/drawing/2014/main" id="{30E3A490-C1CA-764F-9168-9B337FBB4275}"/>
              </a:ext>
            </a:extLst>
          </p:cNvPr>
          <p:cNvGrpSpPr/>
          <p:nvPr/>
        </p:nvGrpSpPr>
        <p:grpSpPr>
          <a:xfrm>
            <a:off x="941992" y="5317978"/>
            <a:ext cx="10978074" cy="1054724"/>
            <a:chOff x="869538" y="5089065"/>
            <a:chExt cx="10978074" cy="1054724"/>
          </a:xfrm>
        </p:grpSpPr>
        <p:sp>
          <p:nvSpPr>
            <p:cNvPr id="66" name="TextBox 65">
              <a:extLst>
                <a:ext uri="{FF2B5EF4-FFF2-40B4-BE49-F238E27FC236}">
                  <a16:creationId xmlns:a16="http://schemas.microsoft.com/office/drawing/2014/main" id="{EA801E1C-2921-A546-B43E-B56E33C76AA0}"/>
                </a:ext>
              </a:extLst>
            </p:cNvPr>
            <p:cNvSpPr txBox="1"/>
            <p:nvPr/>
          </p:nvSpPr>
          <p:spPr>
            <a:xfrm>
              <a:off x="869538" y="5102471"/>
              <a:ext cx="5462883" cy="1041318"/>
            </a:xfrm>
            <a:prstGeom prst="rect">
              <a:avLst/>
            </a:prstGeom>
            <a:noFill/>
          </p:spPr>
          <p:txBody>
            <a:bodyPr wrap="square" lIns="0" tIns="0" rIns="0" bIns="0" numCol="1" rtlCol="0" anchor="ctr">
              <a:noAutofit/>
            </a:bodyPr>
            <a:lstStyle/>
            <a:p>
              <a:pPr marL="171450" marR="0" lvl="0" indent="-171450" defTabSz="914363" rtl="0" eaLnBrk="1" fontAlgn="auto" latinLnBrk="0" hangingPunct="1">
                <a:lnSpc>
                  <a:spcPct val="100000"/>
                </a:lnSpc>
                <a:spcBef>
                  <a:spcPts val="0"/>
                </a:spcBef>
                <a:spcAft>
                  <a:spcPts val="0"/>
                </a:spcAft>
                <a:buClr>
                  <a:srgbClr val="FF8300"/>
                </a:buClr>
                <a:buSzPct val="110000"/>
                <a:buFont typeface="Arial" panose="020B0604020202020204" pitchFamily="34" charset="0"/>
                <a:buChar char="•"/>
                <a:tabLst/>
                <a:defRPr/>
              </a:pP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 </a:t>
              </a:r>
              <a:r>
                <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Aruba Instant On End-to-End solution </a:t>
              </a: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a:t>
              </a:r>
            </a:p>
            <a:p>
              <a:pPr marL="171450" marR="0" lvl="0" indent="-171450" defTabSz="914363" rtl="0" eaLnBrk="1" fontAlgn="auto" latinLnBrk="0" hangingPunct="1">
                <a:lnSpc>
                  <a:spcPct val="100000"/>
                </a:lnSpc>
                <a:spcBef>
                  <a:spcPts val="0"/>
                </a:spcBef>
                <a:spcAft>
                  <a:spcPts val="0"/>
                </a:spcAft>
                <a:buClr>
                  <a:srgbClr val="FF8300"/>
                </a:buClr>
                <a:buSzPct val="110000"/>
                <a:buFont typeface="Arial" panose="020B0604020202020204" pitchFamily="34" charset="0"/>
                <a:buChar char="•"/>
                <a:tabLst/>
                <a:defRPr/>
              </a:pPr>
              <a:r>
                <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Improved local web UI</a:t>
              </a:r>
            </a:p>
            <a:p>
              <a:pPr marL="171450" marR="0" lvl="0" indent="-171450" defTabSz="914363" rtl="0" eaLnBrk="1" fontAlgn="auto" latinLnBrk="0" hangingPunct="1">
                <a:lnSpc>
                  <a:spcPct val="100000"/>
                </a:lnSpc>
                <a:spcBef>
                  <a:spcPts val="0"/>
                </a:spcBef>
                <a:spcAft>
                  <a:spcPts val="0"/>
                </a:spcAft>
                <a:buClr>
                  <a:srgbClr val="FF8300"/>
                </a:buClr>
                <a:buSzPct val="110000"/>
                <a:buFont typeface="Arial" panose="020B0604020202020204" pitchFamily="34" charset="0"/>
                <a:buChar char="•"/>
                <a:tabLst/>
                <a:defRPr/>
              </a:pPr>
              <a:r>
                <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More Bandwidth with 1G/10G SFP+</a:t>
              </a: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ports on 24G and 48G</a:t>
              </a:r>
            </a:p>
            <a:p>
              <a:pPr marL="171450" marR="0" lvl="0" indent="-171450" defTabSz="914363" rtl="0" eaLnBrk="1" fontAlgn="auto" latinLnBrk="0" hangingPunct="1">
                <a:lnSpc>
                  <a:spcPct val="100000"/>
                </a:lnSpc>
                <a:spcBef>
                  <a:spcPts val="0"/>
                </a:spcBef>
                <a:spcAft>
                  <a:spcPts val="0"/>
                </a:spcAft>
                <a:buClr>
                  <a:srgbClr val="FF8300"/>
                </a:buClr>
                <a:buSzPct val="110000"/>
                <a:buFont typeface="Arial" panose="020B0604020202020204" pitchFamily="34" charset="0"/>
                <a:buChar char="•"/>
                <a:tabLst/>
                <a:defRPr/>
              </a:pPr>
              <a:r>
                <a:rPr kumimoji="0" lang="en-US" sz="1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Additional uplink ports</a:t>
              </a:r>
              <a:r>
                <a:rPr kumimoji="0" lang="en-US" sz="1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on 8G and 24G models</a:t>
              </a:r>
            </a:p>
          </p:txBody>
        </p:sp>
        <p:sp>
          <p:nvSpPr>
            <p:cNvPr id="67" name="TextBox 66">
              <a:extLst>
                <a:ext uri="{FF2B5EF4-FFF2-40B4-BE49-F238E27FC236}">
                  <a16:creationId xmlns:a16="http://schemas.microsoft.com/office/drawing/2014/main" id="{A4F29AC2-71F4-9C42-81C6-2F9624195C2B}"/>
                </a:ext>
              </a:extLst>
            </p:cNvPr>
            <p:cNvSpPr txBox="1"/>
            <p:nvPr/>
          </p:nvSpPr>
          <p:spPr>
            <a:xfrm>
              <a:off x="6384729" y="5089065"/>
              <a:ext cx="5462883" cy="1041318"/>
            </a:xfrm>
            <a:prstGeom prst="rect">
              <a:avLst/>
            </a:prstGeom>
            <a:noFill/>
          </p:spPr>
          <p:txBody>
            <a:bodyPr wrap="square" lIns="0" tIns="0" rIns="0" bIns="0" numCol="1" rtlCol="0" anchor="ctr">
              <a:noAutofit/>
            </a:bodyPr>
            <a:lstStyle/>
            <a:p>
              <a:pPr marL="171450" lvl="0" indent="-171450" defTabSz="914363">
                <a:buClr>
                  <a:srgbClr val="FF8300"/>
                </a:buClr>
                <a:buSzPct val="110000"/>
                <a:buFont typeface="Arial" panose="020B0604020202020204" pitchFamily="34" charset="0"/>
                <a:buChar char="•"/>
                <a:defRPr/>
              </a:pPr>
              <a:r>
                <a:rPr lang="en-US" sz="1200" dirty="0">
                  <a:latin typeface="Open Sans" panose="020B0606030504020204" pitchFamily="34" charset="0"/>
                  <a:ea typeface="Open Sans" panose="020B0606030504020204" pitchFamily="34" charset="0"/>
                  <a:cs typeface="Open Sans" panose="020B0606030504020204" pitchFamily="34" charset="0"/>
                </a:rPr>
                <a:t>Class 4</a:t>
              </a:r>
              <a:r>
                <a:rPr lang="en-US" sz="1200" b="1" dirty="0">
                  <a:latin typeface="Open Sans" panose="020B0606030504020204" pitchFamily="34" charset="0"/>
                  <a:ea typeface="Open Sans" panose="020B0606030504020204" pitchFamily="34" charset="0"/>
                  <a:cs typeface="Open Sans" panose="020B0606030504020204" pitchFamily="34" charset="0"/>
                </a:rPr>
                <a:t> PoE on all ports </a:t>
              </a:r>
            </a:p>
            <a:p>
              <a:pPr marL="171450" lvl="0" indent="-171450" defTabSz="914363">
                <a:buClr>
                  <a:srgbClr val="FF8300"/>
                </a:buClr>
                <a:buSzPct val="110000"/>
                <a:buFont typeface="Arial" panose="020B0604020202020204" pitchFamily="34" charset="0"/>
                <a:buChar char="•"/>
                <a:defRPr/>
              </a:pPr>
              <a:r>
                <a:rPr lang="en-US" sz="1200" b="1" dirty="0">
                  <a:latin typeface="Open Sans" panose="020B0606030504020204" pitchFamily="34" charset="0"/>
                  <a:ea typeface="Open Sans" panose="020B0606030504020204" pitchFamily="34" charset="0"/>
                  <a:cs typeface="Open Sans" panose="020B0606030504020204" pitchFamily="34" charset="0"/>
                </a:rPr>
                <a:t>Increased Power budget </a:t>
              </a:r>
              <a:r>
                <a:rPr lang="en-US" sz="1200" dirty="0">
                  <a:latin typeface="Open Sans" panose="020B0606030504020204" pitchFamily="34" charset="0"/>
                  <a:ea typeface="Open Sans" panose="020B0606030504020204" pitchFamily="34" charset="0"/>
                  <a:cs typeface="Open Sans" panose="020B0606030504020204" pitchFamily="34" charset="0"/>
                </a:rPr>
                <a:t>on 8G PoE model designed with </a:t>
              </a:r>
              <a:br>
                <a:rPr lang="en-US" sz="1200" dirty="0">
                  <a:latin typeface="Open Sans" panose="020B0606030504020204" pitchFamily="34" charset="0"/>
                  <a:ea typeface="Open Sans" panose="020B0606030504020204" pitchFamily="34" charset="0"/>
                  <a:cs typeface="Open Sans" panose="020B0606030504020204" pitchFamily="34" charset="0"/>
                </a:rPr>
              </a:br>
              <a:r>
                <a:rPr lang="en-US" sz="1200" dirty="0">
                  <a:latin typeface="Open Sans" panose="020B0606030504020204" pitchFamily="34" charset="0"/>
                  <a:ea typeface="Open Sans" panose="020B0606030504020204" pitchFamily="34" charset="0"/>
                  <a:cs typeface="Open Sans" panose="020B0606030504020204" pitchFamily="34" charset="0"/>
                </a:rPr>
                <a:t>fan-less quiet operation and internal power supply</a:t>
              </a:r>
            </a:p>
            <a:p>
              <a:pPr marL="171450" lvl="0" indent="-171450" defTabSz="914363">
                <a:buClr>
                  <a:srgbClr val="FF8300"/>
                </a:buClr>
                <a:buSzPct val="110000"/>
                <a:buFont typeface="Arial" panose="020B0604020202020204" pitchFamily="34" charset="0"/>
                <a:buChar char="•"/>
                <a:defRPr/>
              </a:pPr>
              <a:r>
                <a:rPr lang="en-US" sz="1200" b="1" dirty="0">
                  <a:latin typeface="Open Sans" panose="020B0606030504020204" pitchFamily="34" charset="0"/>
                  <a:ea typeface="Open Sans" panose="020B0606030504020204" pitchFamily="34" charset="0"/>
                  <a:cs typeface="Open Sans" panose="020B0606030504020204" pitchFamily="34" charset="0"/>
                </a:rPr>
                <a:t>New aesthetic design </a:t>
              </a:r>
              <a:r>
                <a:rPr lang="en-US" sz="1200" dirty="0">
                  <a:latin typeface="Open Sans" panose="020B0606030504020204" pitchFamily="34" charset="0"/>
                  <a:ea typeface="Open Sans" panose="020B0606030504020204" pitchFamily="34" charset="0"/>
                  <a:cs typeface="Open Sans" panose="020B0606030504020204" pitchFamily="34" charset="0"/>
                </a:rPr>
                <a:t>for Instant On solution</a:t>
              </a:r>
            </a:p>
          </p:txBody>
        </p:sp>
      </p:grpSp>
      <p:sp>
        <p:nvSpPr>
          <p:cNvPr id="71" name="Rectangle 70">
            <a:extLst>
              <a:ext uri="{FF2B5EF4-FFF2-40B4-BE49-F238E27FC236}">
                <a16:creationId xmlns:a16="http://schemas.microsoft.com/office/drawing/2014/main" id="{19ACE2F7-F800-FD4A-8D5A-95AB30BD201D}"/>
              </a:ext>
            </a:extLst>
          </p:cNvPr>
          <p:cNvSpPr/>
          <p:nvPr/>
        </p:nvSpPr>
        <p:spPr>
          <a:xfrm>
            <a:off x="3865938" y="4979424"/>
            <a:ext cx="4175117" cy="338554"/>
          </a:xfrm>
          <a:prstGeom prst="rect">
            <a:avLst/>
          </a:prstGeom>
        </p:spPr>
        <p:txBody>
          <a:bodyPr wrap="none">
            <a:spAutoFit/>
          </a:bodyPr>
          <a:lstStyle/>
          <a:p>
            <a:pPr marL="0" marR="0" lvl="0" indent="0" algn="ctr" defTabSz="914341"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Aruba Instant On 1930 Product Enhancements:</a:t>
            </a:r>
          </a:p>
        </p:txBody>
      </p:sp>
    </p:spTree>
    <p:extLst>
      <p:ext uri="{BB962C8B-B14F-4D97-AF65-F5344CB8AC3E}">
        <p14:creationId xmlns:p14="http://schemas.microsoft.com/office/powerpoint/2010/main" val="238304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509262" y="1"/>
            <a:ext cx="4273222" cy="685800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WARRANTY</a:t>
            </a:r>
            <a:endPar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Tree>
    <p:extLst>
      <p:ext uri="{BB962C8B-B14F-4D97-AF65-F5344CB8AC3E}">
        <p14:creationId xmlns:p14="http://schemas.microsoft.com/office/powerpoint/2010/main" val="262289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BAB133C8-34A5-7D48-9A29-0BFA4D2E3E80}"/>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WE’VE GOT YOUR BACK!</a:t>
            </a:r>
          </a:p>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2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WARRANTY AND SUPPORT OPTIONS FOR ARUBA INSTANT ON SWITCHES</a:t>
            </a:r>
          </a:p>
        </p:txBody>
      </p:sp>
      <p:graphicFrame>
        <p:nvGraphicFramePr>
          <p:cNvPr id="4" name="Table 3">
            <a:extLst>
              <a:ext uri="{FF2B5EF4-FFF2-40B4-BE49-F238E27FC236}">
                <a16:creationId xmlns:a16="http://schemas.microsoft.com/office/drawing/2014/main" id="{2FBF6A93-87AF-3E4A-B61D-C7E9E0468D85}"/>
              </a:ext>
            </a:extLst>
          </p:cNvPr>
          <p:cNvGraphicFramePr>
            <a:graphicFrameLocks noGrp="1"/>
          </p:cNvGraphicFramePr>
          <p:nvPr>
            <p:extLst>
              <p:ext uri="{D42A27DB-BD31-4B8C-83A1-F6EECF244321}">
                <p14:modId xmlns:p14="http://schemas.microsoft.com/office/powerpoint/2010/main" val="1060667633"/>
              </p:ext>
            </p:extLst>
          </p:nvPr>
        </p:nvGraphicFramePr>
        <p:xfrm>
          <a:off x="1154191" y="2228101"/>
          <a:ext cx="9883619" cy="3453076"/>
        </p:xfrm>
        <a:graphic>
          <a:graphicData uri="http://schemas.openxmlformats.org/drawingml/2006/table">
            <a:tbl>
              <a:tblPr firstRow="1" bandRow="1"/>
              <a:tblGrid>
                <a:gridCol w="4598909">
                  <a:extLst>
                    <a:ext uri="{9D8B030D-6E8A-4147-A177-3AD203B41FA5}">
                      <a16:colId xmlns:a16="http://schemas.microsoft.com/office/drawing/2014/main" val="20000"/>
                    </a:ext>
                  </a:extLst>
                </a:gridCol>
                <a:gridCol w="5284710">
                  <a:extLst>
                    <a:ext uri="{9D8B030D-6E8A-4147-A177-3AD203B41FA5}">
                      <a16:colId xmlns:a16="http://schemas.microsoft.com/office/drawing/2014/main" val="20001"/>
                    </a:ext>
                  </a:extLst>
                </a:gridCol>
              </a:tblGrid>
              <a:tr h="458196">
                <a:tc gridSpan="2">
                  <a:txBody>
                    <a:bodyPr/>
                    <a:lstStyle>
                      <a:lvl1pPr marL="0" marR="0" indent="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9pPr>
                    </a:lstStyle>
                    <a:p>
                      <a:pPr algn="ctr"/>
                      <a:r>
                        <a:rPr lang="en-US" sz="1600" dirty="0"/>
                        <a:t>Aruba Instant On</a:t>
                      </a:r>
                      <a:r>
                        <a:rPr lang="en-US" sz="1600" baseline="0" dirty="0"/>
                        <a:t> Limited Lifetime Warranty*</a:t>
                      </a:r>
                      <a:endParaRPr lang="en-US" sz="16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90870"/>
                    </a:solidFill>
                  </a:tcPr>
                </a:tc>
                <a:tc hMerge="1">
                  <a:txBody>
                    <a:bodyPr/>
                    <a:lstStyle>
                      <a:lvl1pPr marL="0" marR="0" indent="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9pPr>
                    </a:lstStyle>
                    <a:p>
                      <a:pPr algn="ct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90870"/>
                    </a:solidFill>
                  </a:tcPr>
                </a:tc>
                <a:extLst>
                  <a:ext uri="{0D108BD9-81ED-4DB2-BD59-A6C34878D82A}">
                    <a16:rowId xmlns:a16="http://schemas.microsoft.com/office/drawing/2014/main" val="10000"/>
                  </a:ext>
                </a:extLst>
              </a:tr>
              <a:tr h="327924">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Duration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Limited lifetime warranty*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1"/>
                  </a:ext>
                </a:extLst>
              </a:tr>
              <a:tr h="646864">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Next Business Day (NBD)</a:t>
                      </a:r>
                      <a:r>
                        <a:rPr lang="en-US"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replacement of parts – including fans and power supplies</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30 days; after which parts </a:t>
                      </a:r>
                      <a:b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will be replaced</a:t>
                      </a:r>
                      <a:r>
                        <a:rPr lang="en-US" sz="14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within 10 days</a:t>
                      </a: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2"/>
                  </a:ext>
                </a:extLst>
              </a:tr>
              <a:tr h="458196">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24x7 telephone support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90 days complimentary </a:t>
                      </a:r>
                      <a:b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br>
                      <a:endPar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3"/>
                  </a:ext>
                </a:extLst>
              </a:tr>
              <a:tr h="327924">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24x7 chat support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Entire warranty period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4"/>
                  </a:ext>
                </a:extLst>
              </a:tr>
              <a:tr h="327924">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24X7 Software Technical Support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90 days complimentary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3106590437"/>
                  </a:ext>
                </a:extLst>
              </a:tr>
              <a:tr h="327924">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Software OS Releases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As long as the equipment is owned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699446158"/>
                  </a:ext>
                </a:extLst>
              </a:tr>
              <a:tr h="392615">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Additional Services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Foundation Care for 3 Year </a:t>
                      </a:r>
                      <a:br>
                        <a:rPr lang="en-US" sz="140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400"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and 5 Year for additional cost</a:t>
                      </a:r>
                      <a:endParaRPr lang="en-US" sz="1000" i="1" kern="12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342583836"/>
                  </a:ext>
                </a:extLst>
              </a:tr>
            </a:tbl>
          </a:graphicData>
        </a:graphic>
      </p:graphicFrame>
      <p:sp>
        <p:nvSpPr>
          <p:cNvPr id="5" name="TextBox 4">
            <a:extLst>
              <a:ext uri="{FF2B5EF4-FFF2-40B4-BE49-F238E27FC236}">
                <a16:creationId xmlns:a16="http://schemas.microsoft.com/office/drawing/2014/main" id="{7D2A25FE-8C45-E440-AF31-155FFE78B3E5}"/>
              </a:ext>
            </a:extLst>
          </p:cNvPr>
          <p:cNvSpPr txBox="1"/>
          <p:nvPr/>
        </p:nvSpPr>
        <p:spPr>
          <a:xfrm flipH="1">
            <a:off x="68636" y="6642556"/>
            <a:ext cx="10019792" cy="22032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defTabSz="825500" hangingPunct="0"/>
            <a:r>
              <a:rPr kumimoji="0" lang="en-US" sz="900" b="1" i="0" u="none" strike="noStrike" cap="none" spc="0" normalizeH="0" baseline="0" dirty="0">
                <a:ln>
                  <a:noFill/>
                </a:ln>
                <a:solidFill>
                  <a:srgbClr val="FFFFFF"/>
                </a:solidFill>
                <a:effectLst/>
                <a:uFillTx/>
                <a:latin typeface="Helvetica Neue"/>
                <a:ea typeface="Helvetica Neue"/>
                <a:cs typeface="Helvetica Neue"/>
                <a:sym typeface="Helvetica Neue"/>
              </a:rPr>
              <a:t>*Limited Lifetime warranty: </a:t>
            </a:r>
            <a:r>
              <a:rPr lang="en-US" sz="900" dirty="0"/>
              <a:t>the warranty extends only for as long as the original end user owns the product and is limited to five (5) years from the end of sale date</a:t>
            </a:r>
            <a:endParaRPr kumimoji="0" lang="en-US" sz="9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47364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BAB133C8-34A5-7D48-9A29-0BFA4D2E3E80}"/>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FOUNDATION CARE</a:t>
            </a:r>
          </a:p>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2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SUPPORT OPTIONS FOR ARUBA INSTANT ON SWITCHES</a:t>
            </a:r>
          </a:p>
        </p:txBody>
      </p:sp>
      <p:graphicFrame>
        <p:nvGraphicFramePr>
          <p:cNvPr id="5" name="Table 4">
            <a:extLst>
              <a:ext uri="{FF2B5EF4-FFF2-40B4-BE49-F238E27FC236}">
                <a16:creationId xmlns:a16="http://schemas.microsoft.com/office/drawing/2014/main" id="{EFD0ABE5-1E49-DD4C-86EC-637451A9CDDD}"/>
              </a:ext>
            </a:extLst>
          </p:cNvPr>
          <p:cNvGraphicFramePr>
            <a:graphicFrameLocks noGrp="1"/>
          </p:cNvGraphicFramePr>
          <p:nvPr>
            <p:extLst>
              <p:ext uri="{D42A27DB-BD31-4B8C-83A1-F6EECF244321}">
                <p14:modId xmlns:p14="http://schemas.microsoft.com/office/powerpoint/2010/main" val="3138089704"/>
              </p:ext>
            </p:extLst>
          </p:nvPr>
        </p:nvGraphicFramePr>
        <p:xfrm>
          <a:off x="1154190" y="2597522"/>
          <a:ext cx="9883620" cy="1859280"/>
        </p:xfrm>
        <a:graphic>
          <a:graphicData uri="http://schemas.openxmlformats.org/drawingml/2006/table">
            <a:tbl>
              <a:tblPr firstRow="1" bandRow="1"/>
              <a:tblGrid>
                <a:gridCol w="4783472">
                  <a:extLst>
                    <a:ext uri="{9D8B030D-6E8A-4147-A177-3AD203B41FA5}">
                      <a16:colId xmlns:a16="http://schemas.microsoft.com/office/drawing/2014/main" val="955452986"/>
                    </a:ext>
                  </a:extLst>
                </a:gridCol>
                <a:gridCol w="5100148">
                  <a:extLst>
                    <a:ext uri="{9D8B030D-6E8A-4147-A177-3AD203B41FA5}">
                      <a16:colId xmlns:a16="http://schemas.microsoft.com/office/drawing/2014/main" val="2852200641"/>
                    </a:ext>
                  </a:extLst>
                </a:gridCol>
              </a:tblGrid>
              <a:tr h="198614">
                <a:tc gridSpan="2">
                  <a:txBody>
                    <a:bodyPr/>
                    <a:lstStyle>
                      <a:lvl1pPr marL="0" marR="0" indent="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9pPr>
                    </a:lstStyle>
                    <a:p>
                      <a:pPr algn="ct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Foundation Care for Instant On Switches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90870"/>
                    </a:solidFill>
                  </a:tcPr>
                </a:tc>
                <a:tc hMerge="1">
                  <a:txBody>
                    <a:bodyPr/>
                    <a:lstStyle>
                      <a:lvl1pPr marL="0" marR="0" indent="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9pPr>
                    </a:lstStyle>
                    <a:p>
                      <a:pPr algn="ctr"/>
                      <a:endPar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490870"/>
                    </a:solidFill>
                  </a:tcPr>
                </a:tc>
                <a:extLst>
                  <a:ext uri="{0D108BD9-81ED-4DB2-BD59-A6C34878D82A}">
                    <a16:rowId xmlns:a16="http://schemas.microsoft.com/office/drawing/2014/main" val="140859686"/>
                  </a:ext>
                </a:extLst>
              </a:tr>
              <a:tr h="270829">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panose="020B0606030504020204" pitchFamily="34" charset="0"/>
                          <a:ea typeface="Calibri" panose="020F0502020204030204" pitchFamily="34" charset="0"/>
                          <a:sym typeface="Arial"/>
                        </a:rPr>
                        <a:t>Duration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panose="020B0606030504020204" pitchFamily="34" charset="0"/>
                          <a:ea typeface="Calibri" panose="020F0502020204030204" pitchFamily="34" charset="0"/>
                          <a:sym typeface="Arial"/>
                        </a:rPr>
                        <a:t>3 Year and 5 Year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103079054"/>
                  </a:ext>
                </a:extLst>
              </a:tr>
              <a:tr h="191837">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panose="020B0606030504020204" pitchFamily="34" charset="0"/>
                          <a:ea typeface="Calibri" panose="020F0502020204030204" pitchFamily="34" charset="0"/>
                          <a:sym typeface="Arial"/>
                        </a:rPr>
                        <a:t>Next Business Day (NBD) replacement of parts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95C"/>
                    </a:solidFill>
                  </a:tcPr>
                </a:tc>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panose="020B0606030504020204" pitchFamily="34" charset="0"/>
                          <a:ea typeface="Calibri" panose="020F0502020204030204" pitchFamily="34" charset="0"/>
                          <a:sym typeface="Arial"/>
                        </a:rPr>
                        <a:t>3 Year Advanced Replacement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731189286"/>
                  </a:ext>
                </a:extLst>
              </a:tr>
              <a:tr h="180558">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a:ea typeface="Calibri" panose="020F0502020204030204" pitchFamily="34" charset="0"/>
                          <a:sym typeface="Arial"/>
                        </a:rPr>
                        <a:t>24x7 telephone support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panose="020B0606030504020204" pitchFamily="34" charset="0"/>
                          <a:ea typeface="Calibri" panose="020F0502020204030204" pitchFamily="34" charset="0"/>
                          <a:sym typeface="Arial"/>
                        </a:rPr>
                        <a:t>3 Year and 5 Year Unlimited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727989846"/>
                  </a:ext>
                </a:extLst>
              </a:tr>
              <a:tr h="180558">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a:ea typeface="Calibri" panose="020F0502020204030204" pitchFamily="34" charset="0"/>
                          <a:sym typeface="Arial"/>
                        </a:rPr>
                        <a:t>24x7 chat support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95C"/>
                    </a:solidFill>
                  </a:tcPr>
                </a:tc>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panose="020B0606030504020204" pitchFamily="34" charset="0"/>
                          <a:ea typeface="Calibri" panose="020F0502020204030204" pitchFamily="34" charset="0"/>
                          <a:sym typeface="Arial"/>
                        </a:rPr>
                        <a:t>3 Year and 5 Year Unlimited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2843977650"/>
                  </a:ext>
                </a:extLst>
              </a:tr>
              <a:tr h="180558">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a:ea typeface="Calibri" panose="020F0502020204030204" pitchFamily="34" charset="0"/>
                          <a:sym typeface="Arial"/>
                        </a:rPr>
                        <a:t>Software support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400" b="0" i="0" u="none" strike="noStrike" cap="none" spc="0" baseline="0" dirty="0">
                          <a:ln>
                            <a:noFill/>
                          </a:ln>
                          <a:solidFill>
                            <a:schemeClr val="tx1"/>
                          </a:solidFill>
                          <a:uFillTx/>
                          <a:latin typeface="Open Sans" panose="020B0606030504020204" pitchFamily="34" charset="0"/>
                          <a:ea typeface="Calibri" panose="020F0502020204030204" pitchFamily="34" charset="0"/>
                          <a:sym typeface="Arial"/>
                        </a:rPr>
                        <a:t>3 Year and 5 Year Unlimited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3431646453"/>
                  </a:ext>
                </a:extLst>
              </a:tr>
            </a:tbl>
          </a:graphicData>
        </a:graphic>
      </p:graphicFrame>
    </p:spTree>
    <p:extLst>
      <p:ext uri="{BB962C8B-B14F-4D97-AF65-F5344CB8AC3E}">
        <p14:creationId xmlns:p14="http://schemas.microsoft.com/office/powerpoint/2010/main" val="148747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509262" y="1"/>
            <a:ext cx="4273222" cy="685800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PRICING</a:t>
            </a:r>
          </a:p>
        </p:txBody>
      </p:sp>
    </p:spTree>
    <p:extLst>
      <p:ext uri="{BB962C8B-B14F-4D97-AF65-F5344CB8AC3E}">
        <p14:creationId xmlns:p14="http://schemas.microsoft.com/office/powerpoint/2010/main" val="113812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742E5A70-1E70-5D48-BE01-7BF8333F5795}"/>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a:ea typeface="Open Sans Extrabold" panose="020B0606030504020204" pitchFamily="34" charset="0"/>
                <a:cs typeface="Open Sans Extrabold" panose="020B0606030504020204" pitchFamily="34" charset="0"/>
                <a:sym typeface="Helvetica Neue Black Condensed"/>
              </a:rPr>
              <a:t>ARUBA INSTANT ON 1930 SWITCH </a:t>
            </a:r>
            <a:endParaRPr lang="en-US" sz="4000" b="1" kern="0" dirty="0">
              <a:solidFill>
                <a:srgbClr val="F5831F"/>
              </a:solidFill>
              <a:latin typeface="Open Sans Extrabold"/>
              <a:ea typeface="Open Sans Extrabold" panose="020B0606030504020204" pitchFamily="34" charset="0"/>
              <a:cs typeface="Open Sans Extrabold" panose="020B0606030504020204" pitchFamily="34" charset="0"/>
              <a:sym typeface="Helvetica Neue Black Condensed"/>
            </a:endParaRPr>
          </a:p>
          <a:p>
            <a:pPr algn="ctr" defTabSz="351131">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a:ea typeface="Open Sans Extrabold" panose="020B0606030504020204" pitchFamily="34" charset="0"/>
                <a:cs typeface="Open Sans Extrabold" panose="020B0606030504020204" pitchFamily="34" charset="0"/>
                <a:sym typeface="Helvetica Neue Black Condensed"/>
              </a:rPr>
              <a:t>WORLDWIDE REFERENCE LIST PRICES </a:t>
            </a:r>
            <a:endParaRPr lang="en-US" sz="4000" b="1" i="0" u="none" strike="noStrike" kern="0" cap="none" spc="0" normalizeH="0" baseline="0" noProof="0">
              <a:ln>
                <a:noFill/>
              </a:ln>
              <a:solidFill>
                <a:srgbClr val="F5831F"/>
              </a:solidFill>
              <a:effectLst/>
              <a:uLnTx/>
              <a:uFillTx/>
              <a:latin typeface="Open Sans Extrabold"/>
              <a:ea typeface="Open Sans Extrabold" panose="020B0606030504020204" pitchFamily="34" charset="0"/>
              <a:cs typeface="Open Sans Extrabold" panose="020B0606030504020204" pitchFamily="34" charset="0"/>
            </a:endParaRPr>
          </a:p>
        </p:txBody>
      </p:sp>
      <p:graphicFrame>
        <p:nvGraphicFramePr>
          <p:cNvPr id="3" name="Content Placeholder 3">
            <a:extLst>
              <a:ext uri="{FF2B5EF4-FFF2-40B4-BE49-F238E27FC236}">
                <a16:creationId xmlns:a16="http://schemas.microsoft.com/office/drawing/2014/main" id="{9DCECD14-D08B-A64E-A034-885FD39E229E}"/>
              </a:ext>
            </a:extLst>
          </p:cNvPr>
          <p:cNvGraphicFramePr>
            <a:graphicFrameLocks/>
          </p:cNvGraphicFramePr>
          <p:nvPr/>
        </p:nvGraphicFramePr>
        <p:xfrm>
          <a:off x="1930400" y="2204408"/>
          <a:ext cx="8621295" cy="2994872"/>
        </p:xfrm>
        <a:graphic>
          <a:graphicData uri="http://schemas.openxmlformats.org/drawingml/2006/table">
            <a:tbl>
              <a:tblPr firstRow="1" bandRow="1">
                <a:tableStyleId>{69012ECD-51FC-41F1-AA8D-1B2483CD663E}</a:tableStyleId>
              </a:tblPr>
              <a:tblGrid>
                <a:gridCol w="1426249">
                  <a:extLst>
                    <a:ext uri="{9D8B030D-6E8A-4147-A177-3AD203B41FA5}">
                      <a16:colId xmlns:a16="http://schemas.microsoft.com/office/drawing/2014/main" val="20001"/>
                    </a:ext>
                  </a:extLst>
                </a:gridCol>
                <a:gridCol w="5719618">
                  <a:extLst>
                    <a:ext uri="{9D8B030D-6E8A-4147-A177-3AD203B41FA5}">
                      <a16:colId xmlns:a16="http://schemas.microsoft.com/office/drawing/2014/main" val="20000"/>
                    </a:ext>
                  </a:extLst>
                </a:gridCol>
                <a:gridCol w="1475428">
                  <a:extLst>
                    <a:ext uri="{9D8B030D-6E8A-4147-A177-3AD203B41FA5}">
                      <a16:colId xmlns:a16="http://schemas.microsoft.com/office/drawing/2014/main" val="20002"/>
                    </a:ext>
                  </a:extLst>
                </a:gridCol>
              </a:tblGrid>
              <a:tr h="517257">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Product #</a:t>
                      </a:r>
                      <a:endPar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7030A0"/>
                    </a:solidFill>
                  </a:tcPr>
                </a:tc>
                <a:tc>
                  <a:txBody>
                    <a:bodyPr/>
                    <a:lstStyle/>
                    <a:p>
                      <a:pPr algn="l"/>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Product Description</a:t>
                      </a:r>
                      <a:endPar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7030A0"/>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List Price (USD)</a:t>
                      </a:r>
                      <a:endPar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0000"/>
                  </a:ext>
                </a:extLst>
              </a:tr>
              <a:tr h="353945">
                <a:tc>
                  <a:txBody>
                    <a:bodyPr/>
                    <a:lstStyle/>
                    <a:p>
                      <a:pPr algn="ctr"/>
                      <a:r>
                        <a:rPr lang="pt-B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JL680A</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tc>
                  <a:txBody>
                    <a:bodyPr/>
                    <a:lstStyle/>
                    <a:p>
                      <a:pPr algn="l"/>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Aruba Instant On 1930 8G 2SFP Switch</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$129</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1"/>
                  </a:ext>
                </a:extLst>
              </a:tr>
              <a:tr h="353945">
                <a:tc>
                  <a:txBody>
                    <a:bodyPr/>
                    <a:lstStyle/>
                    <a:p>
                      <a:pPr algn="ctr"/>
                      <a:r>
                        <a:rPr lang="pt-B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JL681A</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95C"/>
                    </a:solidFill>
                  </a:tcPr>
                </a:tc>
                <a:tc>
                  <a:txBody>
                    <a:bodyPr/>
                    <a:lstStyle/>
                    <a:p>
                      <a:pPr algn="l"/>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Aruba Instant On 1930 8G Class4 </a:t>
                      </a:r>
                      <a:r>
                        <a:rPr lang="en-US"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PoE</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2SFP 124W Switch</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95C"/>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$229 </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2"/>
                  </a:ext>
                </a:extLst>
              </a:tr>
              <a:tr h="353945">
                <a:tc>
                  <a:txBody>
                    <a:bodyPr/>
                    <a:lstStyle/>
                    <a:p>
                      <a:pPr algn="ctr"/>
                      <a:r>
                        <a:rPr lang="pt-B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JL682A</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tc>
                  <a:txBody>
                    <a:bodyPr/>
                    <a:lstStyle/>
                    <a:p>
                      <a:pPr algn="l"/>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Aruba Instant On 1930 24G 4SFP/SFP+ Switch</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$269</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3"/>
                  </a:ext>
                </a:extLst>
              </a:tr>
              <a:tr h="353945">
                <a:tc>
                  <a:txBody>
                    <a:bodyPr/>
                    <a:lstStyle/>
                    <a:p>
                      <a:pPr algn="ctr"/>
                      <a:r>
                        <a:rPr lang="pt-B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JL683A</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95C"/>
                    </a:solidFill>
                  </a:tcPr>
                </a:tc>
                <a:tc>
                  <a:txBody>
                    <a:bodyPr/>
                    <a:lstStyle/>
                    <a:p>
                      <a:pPr algn="l"/>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Aruba Instant On 1930 24G Class4 </a:t>
                      </a:r>
                      <a:r>
                        <a:rPr lang="en-US"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PoE</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4SFP/SFP+ 195W Switch</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95C"/>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$469</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4"/>
                  </a:ext>
                </a:extLst>
              </a:tr>
              <a:tr h="353945">
                <a:tc>
                  <a:txBody>
                    <a:bodyPr/>
                    <a:lstStyle/>
                    <a:p>
                      <a:pPr algn="ctr"/>
                      <a:r>
                        <a:rPr lang="pt-B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JL684A</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tc>
                  <a:txBody>
                    <a:bodyPr/>
                    <a:lstStyle/>
                    <a:p>
                      <a:pPr algn="l"/>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Aruba Instant On 1930 24G Class4 </a:t>
                      </a:r>
                      <a:r>
                        <a:rPr lang="en-US"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PoE</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4SFP/SFP+ 370W Switch</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$599 </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5"/>
                  </a:ext>
                </a:extLst>
              </a:tr>
              <a:tr h="353945">
                <a:tc>
                  <a:txBody>
                    <a:bodyPr/>
                    <a:lstStyle/>
                    <a:p>
                      <a:pPr algn="ctr"/>
                      <a:r>
                        <a:rPr lang="pt-B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JL685A</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95C"/>
                    </a:solidFill>
                  </a:tcPr>
                </a:tc>
                <a:tc>
                  <a:txBody>
                    <a:bodyPr/>
                    <a:lstStyle/>
                    <a:p>
                      <a:pPr algn="l"/>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Aruba Instant On 1930 48G 4SFP/SFP+ Switch</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95C"/>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$469 </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6"/>
                  </a:ext>
                </a:extLst>
              </a:tr>
              <a:tr h="353945">
                <a:tc>
                  <a:txBody>
                    <a:bodyPr/>
                    <a:lstStyle/>
                    <a:p>
                      <a:pPr algn="ctr"/>
                      <a:r>
                        <a:rPr lang="pt-BR"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JL686A</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tc>
                  <a:txBody>
                    <a:bodyPr/>
                    <a:lstStyle/>
                    <a:p>
                      <a:pPr algn="l"/>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Aruba Instant On 1930 48G Class4 </a:t>
                      </a:r>
                      <a:r>
                        <a:rPr lang="en-US" sz="14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PoE</a:t>
                      </a: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 4SFP/SFP+ 370W Switch</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tc>
                  <a:txBody>
                    <a:bodyPr/>
                    <a:lstStyle/>
                    <a:p>
                      <a:pPr algn="ctr"/>
                      <a:r>
                        <a:rPr lang="en-US" sz="1400" dirty="0">
                          <a:solidFill>
                            <a:schemeClr val="tx1"/>
                          </a:solidFill>
                          <a:latin typeface="Open Sans" panose="020B0606030504020204" pitchFamily="34" charset="0"/>
                          <a:ea typeface="Open Sans" panose="020B0606030504020204" pitchFamily="34" charset="0"/>
                          <a:cs typeface="Open Sans" panose="020B0606030504020204" pitchFamily="34" charset="0"/>
                        </a:rPr>
                        <a:t>$879</a:t>
                      </a:r>
                    </a:p>
                  </a:txBody>
                  <a:tcP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96686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0" y="601893"/>
            <a:ext cx="12192000" cy="1389420"/>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WHY </a:t>
            </a: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INSTANT ON?</a:t>
            </a:r>
          </a:p>
        </p:txBody>
      </p:sp>
      <p:sp>
        <p:nvSpPr>
          <p:cNvPr id="13" name="Rectangle 12">
            <a:extLst>
              <a:ext uri="{FF2B5EF4-FFF2-40B4-BE49-F238E27FC236}">
                <a16:creationId xmlns:a16="http://schemas.microsoft.com/office/drawing/2014/main" id="{13E1324D-C52D-B842-BF4E-95ED411944E9}"/>
              </a:ext>
            </a:extLst>
          </p:cNvPr>
          <p:cNvSpPr/>
          <p:nvPr/>
        </p:nvSpPr>
        <p:spPr>
          <a:xfrm>
            <a:off x="626138" y="3064191"/>
            <a:ext cx="1701277" cy="1482052"/>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Simplicity</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Simple setup through a mobile app or cloud-</a:t>
            </a:r>
            <a:b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based portal</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Unified management for APs and Switches</a:t>
            </a:r>
          </a:p>
        </p:txBody>
      </p:sp>
      <p:sp>
        <p:nvSpPr>
          <p:cNvPr id="14" name="Rectangle 13">
            <a:extLst>
              <a:ext uri="{FF2B5EF4-FFF2-40B4-BE49-F238E27FC236}">
                <a16:creationId xmlns:a16="http://schemas.microsoft.com/office/drawing/2014/main" id="{3082CDB6-4BF6-3845-A0B5-ADFE2F6520D9}"/>
              </a:ext>
            </a:extLst>
          </p:cNvPr>
          <p:cNvSpPr/>
          <p:nvPr/>
        </p:nvSpPr>
        <p:spPr>
          <a:xfrm>
            <a:off x="2935750" y="3064190"/>
            <a:ext cx="1701277" cy="119871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Built-In Security</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No external Security appliance required</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Create ACLs on Wired and Wireless</a:t>
            </a:r>
          </a:p>
        </p:txBody>
      </p:sp>
      <p:sp>
        <p:nvSpPr>
          <p:cNvPr id="18" name="Rectangle 17">
            <a:extLst>
              <a:ext uri="{FF2B5EF4-FFF2-40B4-BE49-F238E27FC236}">
                <a16:creationId xmlns:a16="http://schemas.microsoft.com/office/drawing/2014/main" id="{2549B2CF-6811-3343-AB05-9DA98AEFFCCD}"/>
              </a:ext>
            </a:extLst>
          </p:cNvPr>
          <p:cNvSpPr/>
          <p:nvPr/>
        </p:nvSpPr>
        <p:spPr>
          <a:xfrm>
            <a:off x="5245362" y="3064190"/>
            <a:ext cx="1701277" cy="229556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Extraordinary Performance</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802.11ac Wave 2 access points (indoor and outdoor)</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8-,24- and 48- </a:t>
            </a:r>
            <a:b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port PoE+ and non-PoE models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Wired SFP+</a:t>
            </a:r>
          </a:p>
        </p:txBody>
      </p:sp>
      <p:sp>
        <p:nvSpPr>
          <p:cNvPr id="19" name="Rectangle 18">
            <a:extLst>
              <a:ext uri="{FF2B5EF4-FFF2-40B4-BE49-F238E27FC236}">
                <a16:creationId xmlns:a16="http://schemas.microsoft.com/office/drawing/2014/main" id="{A3DC4134-87D6-A946-98F0-F183359EBB48}"/>
              </a:ext>
            </a:extLst>
          </p:cNvPr>
          <p:cNvSpPr/>
          <p:nvPr/>
        </p:nvSpPr>
        <p:spPr>
          <a:xfrm>
            <a:off x="7554974" y="3064190"/>
            <a:ext cx="1701277" cy="170099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No Hidden </a:t>
            </a:r>
            <a:b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Fees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No subscription  fees, no license fee – Lower TCO</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One-time hardware cost only </a:t>
            </a:r>
          </a:p>
        </p:txBody>
      </p:sp>
      <p:sp>
        <p:nvSpPr>
          <p:cNvPr id="20" name="Rectangle 19">
            <a:extLst>
              <a:ext uri="{FF2B5EF4-FFF2-40B4-BE49-F238E27FC236}">
                <a16:creationId xmlns:a16="http://schemas.microsoft.com/office/drawing/2014/main" id="{569D656B-0869-EB4E-8D9D-0CF5F567BA27}"/>
              </a:ext>
            </a:extLst>
          </p:cNvPr>
          <p:cNvSpPr/>
          <p:nvPr/>
        </p:nvSpPr>
        <p:spPr>
          <a:xfrm>
            <a:off x="9688652" y="3064190"/>
            <a:ext cx="2126359" cy="2386115"/>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Trusted </a:t>
            </a:r>
            <a:b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Vendor</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Aruba is recognized leader in WLAN and Wired space with over 17 years of proven innovation </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Superior hardware/software quality</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Instant On community; </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90-day phone and </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chat for 1 year</a:t>
            </a:r>
          </a:p>
        </p:txBody>
      </p:sp>
      <p:pic>
        <p:nvPicPr>
          <p:cNvPr id="22" name="Picture 21">
            <a:extLst>
              <a:ext uri="{FF2B5EF4-FFF2-40B4-BE49-F238E27FC236}">
                <a16:creationId xmlns:a16="http://schemas.microsoft.com/office/drawing/2014/main" id="{594E131F-B532-EE46-B177-B9C2BE8C1E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12051" y="2497603"/>
            <a:ext cx="606345" cy="408018"/>
          </a:xfrm>
          <a:prstGeom prst="rect">
            <a:avLst/>
          </a:prstGeom>
        </p:spPr>
      </p:pic>
      <p:pic>
        <p:nvPicPr>
          <p:cNvPr id="24" name="Picture 23">
            <a:extLst>
              <a:ext uri="{FF2B5EF4-FFF2-40B4-BE49-F238E27FC236}">
                <a16:creationId xmlns:a16="http://schemas.microsoft.com/office/drawing/2014/main" id="{66EE1CA2-1AB1-DA4A-87CD-296EF233067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91727" y="2479098"/>
            <a:ext cx="227770" cy="445028"/>
          </a:xfrm>
          <a:prstGeom prst="rect">
            <a:avLst/>
          </a:prstGeom>
        </p:spPr>
      </p:pic>
      <p:pic>
        <p:nvPicPr>
          <p:cNvPr id="6" name="Picture 5">
            <a:extLst>
              <a:ext uri="{FF2B5EF4-FFF2-40B4-BE49-F238E27FC236}">
                <a16:creationId xmlns:a16="http://schemas.microsoft.com/office/drawing/2014/main" id="{6FC52D63-023C-154C-9C88-5CDA135466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59888" y="2533382"/>
            <a:ext cx="472225" cy="336460"/>
          </a:xfrm>
          <a:prstGeom prst="rect">
            <a:avLst/>
          </a:prstGeom>
        </p:spPr>
      </p:pic>
      <p:pic>
        <p:nvPicPr>
          <p:cNvPr id="25" name="Picture 24">
            <a:extLst>
              <a:ext uri="{FF2B5EF4-FFF2-40B4-BE49-F238E27FC236}">
                <a16:creationId xmlns:a16="http://schemas.microsoft.com/office/drawing/2014/main" id="{CE41F2EB-7A9B-164A-B0F7-58B27391549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88832" y="2434645"/>
            <a:ext cx="395112" cy="533935"/>
          </a:xfrm>
          <a:prstGeom prst="rect">
            <a:avLst/>
          </a:prstGeom>
        </p:spPr>
      </p:pic>
      <p:pic>
        <p:nvPicPr>
          <p:cNvPr id="9" name="Picture 8">
            <a:extLst>
              <a:ext uri="{FF2B5EF4-FFF2-40B4-BE49-F238E27FC236}">
                <a16:creationId xmlns:a16="http://schemas.microsoft.com/office/drawing/2014/main" id="{95DBB1B8-4F45-4146-83F4-6257419012B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34894" y="2460133"/>
            <a:ext cx="483764" cy="482958"/>
          </a:xfrm>
          <a:prstGeom prst="rect">
            <a:avLst/>
          </a:prstGeom>
        </p:spPr>
      </p:pic>
    </p:spTree>
    <p:extLst>
      <p:ext uri="{BB962C8B-B14F-4D97-AF65-F5344CB8AC3E}">
        <p14:creationId xmlns:p14="http://schemas.microsoft.com/office/powerpoint/2010/main" val="153858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C688C349-2B9D-C842-BB4F-99E887E69F89}"/>
              </a:ext>
            </a:extLst>
          </p:cNvPr>
          <p:cNvSpPr txBox="1"/>
          <p:nvPr/>
        </p:nvSpPr>
        <p:spPr>
          <a:xfrm>
            <a:off x="5935576" y="2354693"/>
            <a:ext cx="6256424" cy="948993"/>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VERTICAL USE CASES</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
        <p:nvSpPr>
          <p:cNvPr id="7" name="TextBox 6">
            <a:extLst>
              <a:ext uri="{FF2B5EF4-FFF2-40B4-BE49-F238E27FC236}">
                <a16:creationId xmlns:a16="http://schemas.microsoft.com/office/drawing/2014/main" id="{17E39CC5-467B-BF40-9602-97F043B56E4B}"/>
              </a:ext>
            </a:extLst>
          </p:cNvPr>
          <p:cNvSpPr txBox="1"/>
          <p:nvPr/>
        </p:nvSpPr>
        <p:spPr>
          <a:xfrm>
            <a:off x="194232" y="6395708"/>
            <a:ext cx="2870941" cy="372140"/>
          </a:xfrm>
          <a:prstGeom prst="rect">
            <a:avLst/>
          </a:prstGeom>
          <a:noFill/>
        </p:spPr>
        <p:txBody>
          <a:bodyPr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rPr>
              <a:t>** Services differ by partner</a:t>
            </a:r>
          </a:p>
        </p:txBody>
      </p:sp>
      <p:grpSp>
        <p:nvGrpSpPr>
          <p:cNvPr id="26" name="Group 25">
            <a:extLst>
              <a:ext uri="{FF2B5EF4-FFF2-40B4-BE49-F238E27FC236}">
                <a16:creationId xmlns:a16="http://schemas.microsoft.com/office/drawing/2014/main" id="{2E18DC3E-6AB5-694B-91D8-ED700425D301}"/>
              </a:ext>
            </a:extLst>
          </p:cNvPr>
          <p:cNvGrpSpPr/>
          <p:nvPr/>
        </p:nvGrpSpPr>
        <p:grpSpPr>
          <a:xfrm>
            <a:off x="6372452" y="3240735"/>
            <a:ext cx="5382672" cy="1453005"/>
            <a:chOff x="6091706" y="2918763"/>
            <a:chExt cx="5382672" cy="1453005"/>
          </a:xfrm>
        </p:grpSpPr>
        <p:grpSp>
          <p:nvGrpSpPr>
            <p:cNvPr id="24" name="Group 23">
              <a:extLst>
                <a:ext uri="{FF2B5EF4-FFF2-40B4-BE49-F238E27FC236}">
                  <a16:creationId xmlns:a16="http://schemas.microsoft.com/office/drawing/2014/main" id="{F9D31303-7E9B-FB48-B081-B5165642C9BE}"/>
                </a:ext>
              </a:extLst>
            </p:cNvPr>
            <p:cNvGrpSpPr/>
            <p:nvPr/>
          </p:nvGrpSpPr>
          <p:grpSpPr>
            <a:xfrm>
              <a:off x="6091706" y="3025371"/>
              <a:ext cx="1503258" cy="1346397"/>
              <a:chOff x="5032859" y="2691685"/>
              <a:chExt cx="1701277" cy="1523753"/>
            </a:xfrm>
          </p:grpSpPr>
          <p:sp>
            <p:nvSpPr>
              <p:cNvPr id="3" name="Rectangle 2">
                <a:extLst>
                  <a:ext uri="{FF2B5EF4-FFF2-40B4-BE49-F238E27FC236}">
                    <a16:creationId xmlns:a16="http://schemas.microsoft.com/office/drawing/2014/main" id="{4AE16D1E-3920-3546-AB7A-29A623B1CC90}"/>
                  </a:ext>
                </a:extLst>
              </p:cNvPr>
              <p:cNvSpPr/>
              <p:nvPr/>
            </p:nvSpPr>
            <p:spPr>
              <a:xfrm>
                <a:off x="5032859" y="3489194"/>
                <a:ext cx="1701277" cy="726244"/>
              </a:xfrm>
              <a:prstGeom prst="rect">
                <a:avLst/>
              </a:prstGeom>
            </p:spPr>
            <p:txBody>
              <a:bodyPr wrap="square" anchor="t" anchorCtr="1">
                <a:sp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Cafes/</a:t>
                </a:r>
                <a:b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Restaurants/</a:t>
                </a:r>
                <a:b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Retail</a:t>
                </a:r>
              </a:p>
            </p:txBody>
          </p:sp>
          <p:pic>
            <p:nvPicPr>
              <p:cNvPr id="10" name="Picture 9">
                <a:extLst>
                  <a:ext uri="{FF2B5EF4-FFF2-40B4-BE49-F238E27FC236}">
                    <a16:creationId xmlns:a16="http://schemas.microsoft.com/office/drawing/2014/main" id="{2343AFA9-5328-D945-B199-4E91663AD9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51866" y="2691685"/>
                <a:ext cx="663262" cy="663262"/>
              </a:xfrm>
              <a:prstGeom prst="rect">
                <a:avLst/>
              </a:prstGeom>
            </p:spPr>
          </p:pic>
        </p:grpSp>
        <p:grpSp>
          <p:nvGrpSpPr>
            <p:cNvPr id="23" name="Group 22">
              <a:extLst>
                <a:ext uri="{FF2B5EF4-FFF2-40B4-BE49-F238E27FC236}">
                  <a16:creationId xmlns:a16="http://schemas.microsoft.com/office/drawing/2014/main" id="{75BC45C2-B666-1E45-A7A1-AB5C4ECA325A}"/>
                </a:ext>
              </a:extLst>
            </p:cNvPr>
            <p:cNvGrpSpPr/>
            <p:nvPr/>
          </p:nvGrpSpPr>
          <p:grpSpPr>
            <a:xfrm>
              <a:off x="7662331" y="2963992"/>
              <a:ext cx="1366598" cy="1224649"/>
              <a:chOff x="6831667" y="2622221"/>
              <a:chExt cx="1546615" cy="1385967"/>
            </a:xfrm>
          </p:grpSpPr>
          <p:sp>
            <p:nvSpPr>
              <p:cNvPr id="4" name="Rectangle 3">
                <a:extLst>
                  <a:ext uri="{FF2B5EF4-FFF2-40B4-BE49-F238E27FC236}">
                    <a16:creationId xmlns:a16="http://schemas.microsoft.com/office/drawing/2014/main" id="{E9DAE43E-8EDA-5F4D-8EB0-98CD7450ED03}"/>
                  </a:ext>
                </a:extLst>
              </p:cNvPr>
              <p:cNvSpPr/>
              <p:nvPr/>
            </p:nvSpPr>
            <p:spPr>
              <a:xfrm>
                <a:off x="6831667" y="3489193"/>
                <a:ext cx="1546615" cy="518995"/>
              </a:xfrm>
              <a:prstGeom prst="rect">
                <a:avLst/>
              </a:prstGeom>
            </p:spPr>
            <p:txBody>
              <a:bodyPr wrap="square" anchor="t" anchorCtr="1">
                <a:sp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Working </a:t>
                </a:r>
                <a:b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From Home</a:t>
                </a:r>
              </a:p>
            </p:txBody>
          </p:sp>
          <p:pic>
            <p:nvPicPr>
              <p:cNvPr id="17" name="person.png" descr="person.png">
                <a:extLst>
                  <a:ext uri="{FF2B5EF4-FFF2-40B4-BE49-F238E27FC236}">
                    <a16:creationId xmlns:a16="http://schemas.microsoft.com/office/drawing/2014/main" id="{606EECE2-FC96-5048-B30C-5ECC29656687}"/>
                  </a:ext>
                </a:extLst>
              </p:cNvPr>
              <p:cNvPicPr>
                <a:picLocks noChangeAspect="1"/>
              </p:cNvPicPr>
              <p:nvPr/>
            </p:nvPicPr>
            <p:blipFill>
              <a:blip r:embed="rId5"/>
              <a:stretch>
                <a:fillRect/>
              </a:stretch>
            </p:blipFill>
            <p:spPr>
              <a:xfrm>
                <a:off x="7229135" y="2622221"/>
                <a:ext cx="751679" cy="744845"/>
              </a:xfrm>
              <a:prstGeom prst="rect">
                <a:avLst/>
              </a:prstGeom>
              <a:ln w="12700">
                <a:miter lim="400000"/>
              </a:ln>
            </p:spPr>
          </p:pic>
        </p:grpSp>
        <p:grpSp>
          <p:nvGrpSpPr>
            <p:cNvPr id="21" name="Group 20">
              <a:extLst>
                <a:ext uri="{FF2B5EF4-FFF2-40B4-BE49-F238E27FC236}">
                  <a16:creationId xmlns:a16="http://schemas.microsoft.com/office/drawing/2014/main" id="{AB323166-C697-F341-9D36-79810AEC30E1}"/>
                </a:ext>
              </a:extLst>
            </p:cNvPr>
            <p:cNvGrpSpPr/>
            <p:nvPr/>
          </p:nvGrpSpPr>
          <p:grpSpPr>
            <a:xfrm>
              <a:off x="10447632" y="2918763"/>
              <a:ext cx="1026746" cy="1269879"/>
              <a:chOff x="9488136" y="2571034"/>
              <a:chExt cx="1161995" cy="1437155"/>
            </a:xfrm>
          </p:grpSpPr>
          <p:sp>
            <p:nvSpPr>
              <p:cNvPr id="6" name="Rectangle 5">
                <a:extLst>
                  <a:ext uri="{FF2B5EF4-FFF2-40B4-BE49-F238E27FC236}">
                    <a16:creationId xmlns:a16="http://schemas.microsoft.com/office/drawing/2014/main" id="{6711B14D-37FB-5149-8BCF-85EFAE2C2210}"/>
                  </a:ext>
                </a:extLst>
              </p:cNvPr>
              <p:cNvSpPr/>
              <p:nvPr/>
            </p:nvSpPr>
            <p:spPr>
              <a:xfrm>
                <a:off x="9488136" y="3489194"/>
                <a:ext cx="1161995" cy="518995"/>
              </a:xfrm>
              <a:prstGeom prst="rect">
                <a:avLst/>
              </a:prstGeom>
            </p:spPr>
            <p:txBody>
              <a:bodyPr wrap="square" anchor="t" anchorCtr="1">
                <a:sp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Online </a:t>
                </a:r>
                <a:b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Learning</a:t>
                </a:r>
              </a:p>
            </p:txBody>
          </p:sp>
          <p:pic>
            <p:nvPicPr>
              <p:cNvPr id="20" name="Picture 19">
                <a:extLst>
                  <a:ext uri="{FF2B5EF4-FFF2-40B4-BE49-F238E27FC236}">
                    <a16:creationId xmlns:a16="http://schemas.microsoft.com/office/drawing/2014/main" id="{994A5DA8-CE3D-7A44-8CA4-87472B1E0F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34336" y="2571034"/>
                <a:ext cx="669594" cy="813270"/>
              </a:xfrm>
              <a:prstGeom prst="rect">
                <a:avLst/>
              </a:prstGeom>
            </p:spPr>
          </p:pic>
        </p:grpSp>
        <p:grpSp>
          <p:nvGrpSpPr>
            <p:cNvPr id="22" name="Group 21">
              <a:extLst>
                <a:ext uri="{FF2B5EF4-FFF2-40B4-BE49-F238E27FC236}">
                  <a16:creationId xmlns:a16="http://schemas.microsoft.com/office/drawing/2014/main" id="{330CB07F-317D-E44B-84E2-B82E3DE93532}"/>
                </a:ext>
              </a:extLst>
            </p:cNvPr>
            <p:cNvGrpSpPr/>
            <p:nvPr/>
          </p:nvGrpSpPr>
          <p:grpSpPr>
            <a:xfrm>
              <a:off x="9134935" y="2991230"/>
              <a:ext cx="1129421" cy="1197411"/>
              <a:chOff x="6781281" y="2653047"/>
              <a:chExt cx="1278195" cy="1355141"/>
            </a:xfrm>
          </p:grpSpPr>
          <p:sp>
            <p:nvSpPr>
              <p:cNvPr id="5" name="Rectangle 4">
                <a:extLst>
                  <a:ext uri="{FF2B5EF4-FFF2-40B4-BE49-F238E27FC236}">
                    <a16:creationId xmlns:a16="http://schemas.microsoft.com/office/drawing/2014/main" id="{40E92B6D-5E99-8244-B650-11CBE73AE240}"/>
                  </a:ext>
                </a:extLst>
              </p:cNvPr>
              <p:cNvSpPr/>
              <p:nvPr/>
            </p:nvSpPr>
            <p:spPr>
              <a:xfrm>
                <a:off x="6781281" y="3489193"/>
                <a:ext cx="1278195" cy="518995"/>
              </a:xfrm>
              <a:prstGeom prst="rect">
                <a:avLst/>
              </a:prstGeom>
            </p:spPr>
            <p:txBody>
              <a:bodyPr wrap="square" anchor="t" anchorCtr="1">
                <a:sp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Medical</a:t>
                </a:r>
                <a:b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Office</a:t>
                </a:r>
              </a:p>
            </p:txBody>
          </p:sp>
          <p:pic>
            <p:nvPicPr>
              <p:cNvPr id="13" name="Picture 12">
                <a:extLst>
                  <a:ext uri="{FF2B5EF4-FFF2-40B4-BE49-F238E27FC236}">
                    <a16:creationId xmlns:a16="http://schemas.microsoft.com/office/drawing/2014/main" id="{66D385FF-16C2-1940-9710-6DCA535A11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1778" y="2653047"/>
                <a:ext cx="617200" cy="706192"/>
              </a:xfrm>
              <a:prstGeom prst="rect">
                <a:avLst/>
              </a:prstGeom>
            </p:spPr>
          </p:pic>
        </p:grpSp>
      </p:grpSp>
    </p:spTree>
    <p:extLst>
      <p:ext uri="{BB962C8B-B14F-4D97-AF65-F5344CB8AC3E}">
        <p14:creationId xmlns:p14="http://schemas.microsoft.com/office/powerpoint/2010/main" val="102270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717081" y="1404635"/>
            <a:ext cx="4273222" cy="1148281"/>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AGENDA</a:t>
            </a:r>
          </a:p>
        </p:txBody>
      </p:sp>
      <p:sp>
        <p:nvSpPr>
          <p:cNvPr id="6" name="Rectangle 5">
            <a:extLst>
              <a:ext uri="{FF2B5EF4-FFF2-40B4-BE49-F238E27FC236}">
                <a16:creationId xmlns:a16="http://schemas.microsoft.com/office/drawing/2014/main" id="{82F89A89-1E4F-374D-BD05-C601D4CEFC89}"/>
              </a:ext>
            </a:extLst>
          </p:cNvPr>
          <p:cNvSpPr/>
          <p:nvPr/>
        </p:nvSpPr>
        <p:spPr>
          <a:xfrm>
            <a:off x="771867" y="2345257"/>
            <a:ext cx="4163650" cy="2082621"/>
          </a:xfrm>
          <a:prstGeom prst="rect">
            <a:avLst/>
          </a:prstGeom>
        </p:spPr>
        <p:txBody>
          <a:bodyPr>
            <a:spAutoFit/>
          </a:bodyPr>
          <a:lstStyle/>
          <a:p>
            <a:pPr algn="ctr">
              <a:spcBef>
                <a:spcPts val="400"/>
              </a:spcBef>
              <a:spcAft>
                <a:spcPts val="400"/>
              </a:spcAft>
            </a:pPr>
            <a:r>
              <a:rPr lang="en-US" sz="1600" dirty="0">
                <a:latin typeface="Open Sans" panose="020B0606030504020204" pitchFamily="34" charset="0"/>
                <a:ea typeface="Open Sans" panose="020B0606030504020204" pitchFamily="34" charset="0"/>
                <a:cs typeface="Open Sans" panose="020B0606030504020204" pitchFamily="34" charset="0"/>
              </a:rPr>
              <a:t>Small Business Trends and Challenges</a:t>
            </a:r>
          </a:p>
          <a:p>
            <a:pPr algn="ctr">
              <a:spcBef>
                <a:spcPts val="400"/>
              </a:spcBef>
              <a:spcAft>
                <a:spcPts val="400"/>
              </a:spcAft>
            </a:pPr>
            <a:r>
              <a:rPr lang="en-US" sz="1600" dirty="0">
                <a:latin typeface="Open Sans" panose="020B0606030504020204" pitchFamily="34" charset="0"/>
                <a:ea typeface="Open Sans" panose="020B0606030504020204" pitchFamily="34" charset="0"/>
                <a:cs typeface="Open Sans" panose="020B0606030504020204" pitchFamily="34" charset="0"/>
              </a:rPr>
              <a:t>End to End Instant On Solution</a:t>
            </a:r>
          </a:p>
          <a:p>
            <a:pPr algn="ctr">
              <a:spcBef>
                <a:spcPts val="400"/>
              </a:spcBef>
              <a:spcAft>
                <a:spcPts val="400"/>
              </a:spcAft>
            </a:pPr>
            <a:r>
              <a:rPr lang="en-US" sz="1600" dirty="0">
                <a:latin typeface="Open Sans" panose="020B0606030504020204" pitchFamily="34" charset="0"/>
                <a:ea typeface="Open Sans" panose="020B0606030504020204" pitchFamily="34" charset="0"/>
                <a:cs typeface="Open Sans" panose="020B0606030504020204" pitchFamily="34" charset="0"/>
              </a:rPr>
              <a:t>Introducing Aruba Instant On Switches</a:t>
            </a:r>
          </a:p>
          <a:p>
            <a:pPr algn="ctr">
              <a:spcBef>
                <a:spcPts val="400"/>
              </a:spcBef>
              <a:spcAft>
                <a:spcPts val="400"/>
              </a:spcAft>
            </a:pPr>
            <a:r>
              <a:rPr lang="en-US" sz="1600" dirty="0">
                <a:latin typeface="Open Sans" panose="020B0606030504020204" pitchFamily="34" charset="0"/>
                <a:ea typeface="Open Sans" panose="020B0606030504020204" pitchFamily="34" charset="0"/>
                <a:cs typeface="Open Sans" panose="020B0606030504020204" pitchFamily="34" charset="0"/>
              </a:rPr>
              <a:t>Warranty and Support Services</a:t>
            </a:r>
          </a:p>
          <a:p>
            <a:pPr algn="ctr">
              <a:spcBef>
                <a:spcPts val="400"/>
              </a:spcBef>
              <a:spcAft>
                <a:spcPts val="400"/>
              </a:spcAft>
            </a:pPr>
            <a:r>
              <a:rPr lang="en-US" sz="1600" dirty="0">
                <a:latin typeface="Open Sans" panose="020B0606030504020204" pitchFamily="34" charset="0"/>
                <a:ea typeface="Open Sans" panose="020B0606030504020204" pitchFamily="34" charset="0"/>
                <a:cs typeface="Open Sans" panose="020B0606030504020204" pitchFamily="34" charset="0"/>
              </a:rPr>
              <a:t>Pricing</a:t>
            </a:r>
          </a:p>
          <a:p>
            <a:pPr algn="ctr">
              <a:spcBef>
                <a:spcPts val="400"/>
              </a:spcBef>
              <a:spcAft>
                <a:spcPts val="400"/>
              </a:spcAft>
            </a:pPr>
            <a:r>
              <a:rPr lang="en-US" sz="1600" dirty="0">
                <a:latin typeface="Open Sans" panose="020B0606030504020204" pitchFamily="34" charset="0"/>
                <a:ea typeface="Open Sans" panose="020B0606030504020204" pitchFamily="34" charset="0"/>
                <a:cs typeface="Open Sans" panose="020B0606030504020204" pitchFamily="34" charset="0"/>
              </a:rPr>
              <a:t>Instant On Wireless Software</a:t>
            </a:r>
          </a:p>
        </p:txBody>
      </p:sp>
    </p:spTree>
    <p:extLst>
      <p:ext uri="{BB962C8B-B14F-4D97-AF65-F5344CB8AC3E}">
        <p14:creationId xmlns:p14="http://schemas.microsoft.com/office/powerpoint/2010/main" val="328273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6B5BFF21-CC72-8A42-866F-A344D0BD808E}"/>
              </a:ext>
            </a:extLst>
          </p:cNvPr>
          <p:cNvSpPr txBox="1"/>
          <p:nvPr/>
        </p:nvSpPr>
        <p:spPr>
          <a:xfrm>
            <a:off x="757537" y="1299223"/>
            <a:ext cx="4319054" cy="1849318"/>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2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VERTICAL USE CASES</a:t>
            </a:r>
          </a:p>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CAFES/</a:t>
            </a:r>
            <a:b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RESTAURANTS/</a:t>
            </a:r>
            <a:b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RETAIL</a:t>
            </a:r>
          </a:p>
        </p:txBody>
      </p:sp>
      <p:sp>
        <p:nvSpPr>
          <p:cNvPr id="3" name="Rectangle 2">
            <a:extLst>
              <a:ext uri="{FF2B5EF4-FFF2-40B4-BE49-F238E27FC236}">
                <a16:creationId xmlns:a16="http://schemas.microsoft.com/office/drawing/2014/main" id="{4ADF5090-D4E8-7949-ACAD-49C9E4618239}"/>
              </a:ext>
            </a:extLst>
          </p:cNvPr>
          <p:cNvSpPr/>
          <p:nvPr/>
        </p:nvSpPr>
        <p:spPr>
          <a:xfrm>
            <a:off x="1024496" y="3248942"/>
            <a:ext cx="3785136" cy="2313454"/>
          </a:xfrm>
          <a:prstGeom prst="rect">
            <a:avLst/>
          </a:prstGeom>
        </p:spPr>
        <p:txBody>
          <a:bodyPr>
            <a:spAutoFit/>
          </a:bodyPr>
          <a:lstStyle/>
          <a:p>
            <a:pPr marL="0" marR="0" lvl="0" indent="0" algn="ctr" defTabSz="914400" rtl="0" eaLnBrk="1" fontAlgn="auto" latinLnBrk="0" hangingPunct="1">
              <a:lnSpc>
                <a:spcPct val="85000"/>
              </a:lnSpc>
              <a:spcBef>
                <a:spcPts val="500"/>
              </a:spcBef>
              <a:spcAft>
                <a:spcPts val="5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One solution covers inside and the outdoor patio areas. Mobile </a:t>
            </a:r>
            <a:r>
              <a:rPr kumimoji="0" lang="en-US" sz="16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PoS</a:t>
            </a: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systems and other IoT can be put on separate network from workers and guests. Can be managed by a service.</a:t>
            </a:r>
          </a:p>
          <a:p>
            <a:pPr marL="0" marR="0" lvl="0" indent="0" algn="ctr" defTabSz="914400" rtl="0" eaLnBrk="1" fontAlgn="auto" latinLnBrk="0" hangingPunct="1">
              <a:lnSpc>
                <a:spcPct val="85000"/>
              </a:lnSpc>
              <a:spcBef>
                <a:spcPts val="500"/>
              </a:spcBef>
              <a:spcAft>
                <a:spcPts val="5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Customers enjoy fast ordering and the ability to pay without standing in lines. Cafes want to create an amazing experience for their visitors: guest Wi-Fi, background music, etc.</a:t>
            </a:r>
          </a:p>
        </p:txBody>
      </p:sp>
    </p:spTree>
    <p:extLst>
      <p:ext uri="{BB962C8B-B14F-4D97-AF65-F5344CB8AC3E}">
        <p14:creationId xmlns:p14="http://schemas.microsoft.com/office/powerpoint/2010/main" val="260361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6B5BFF21-CC72-8A42-866F-A344D0BD808E}"/>
              </a:ext>
            </a:extLst>
          </p:cNvPr>
          <p:cNvSpPr txBox="1"/>
          <p:nvPr/>
        </p:nvSpPr>
        <p:spPr>
          <a:xfrm>
            <a:off x="770417" y="1531043"/>
            <a:ext cx="4319054" cy="1849318"/>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2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VERTICAL USE CASES</a:t>
            </a:r>
          </a:p>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WORKING </a:t>
            </a:r>
            <a:b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FROM HOME</a:t>
            </a:r>
          </a:p>
        </p:txBody>
      </p:sp>
      <p:sp>
        <p:nvSpPr>
          <p:cNvPr id="3" name="Rectangle 2">
            <a:extLst>
              <a:ext uri="{FF2B5EF4-FFF2-40B4-BE49-F238E27FC236}">
                <a16:creationId xmlns:a16="http://schemas.microsoft.com/office/drawing/2014/main" id="{4ADF5090-D4E8-7949-ACAD-49C9E4618239}"/>
              </a:ext>
            </a:extLst>
          </p:cNvPr>
          <p:cNvSpPr/>
          <p:nvPr/>
        </p:nvSpPr>
        <p:spPr>
          <a:xfrm>
            <a:off x="848119" y="3145911"/>
            <a:ext cx="4163650" cy="2732671"/>
          </a:xfrm>
          <a:prstGeom prst="rect">
            <a:avLst/>
          </a:prstGeom>
        </p:spPr>
        <p:txBody>
          <a:bodyPr>
            <a:spAutoFit/>
          </a:bodyPr>
          <a:lstStyle/>
          <a:p>
            <a:pPr marL="0" marR="0" lvl="0" indent="0" algn="ctr" defTabSz="914400" rtl="0" eaLnBrk="1" fontAlgn="auto" latinLnBrk="0" hangingPunct="1">
              <a:lnSpc>
                <a:spcPct val="85000"/>
              </a:lnSpc>
              <a:spcBef>
                <a:spcPts val="500"/>
              </a:spcBef>
              <a:spcAft>
                <a:spcPts val="5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Whether you’re running video conference calls or streaming videos for your kids – you need a reliable network.  </a:t>
            </a:r>
          </a:p>
          <a:p>
            <a:pPr marL="0" marR="0" lvl="0" indent="0" algn="ctr" defTabSz="914400" rtl="0" eaLnBrk="1" fontAlgn="auto" latinLnBrk="0" hangingPunct="1">
              <a:lnSpc>
                <a:spcPct val="85000"/>
              </a:lnSpc>
              <a:spcBef>
                <a:spcPts val="500"/>
              </a:spcBef>
              <a:spcAft>
                <a:spcPts val="5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The Instant On solution prioritizes business-critical applications, so your work apps come first. The solution also comes with an integrated firewall to keep you and your family's personal information, devices, and network protected from online threats. </a:t>
            </a:r>
          </a:p>
        </p:txBody>
      </p:sp>
    </p:spTree>
    <p:extLst>
      <p:ext uri="{BB962C8B-B14F-4D97-AF65-F5344CB8AC3E}">
        <p14:creationId xmlns:p14="http://schemas.microsoft.com/office/powerpoint/2010/main" val="177560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6B5BFF21-CC72-8A42-866F-A344D0BD808E}"/>
              </a:ext>
            </a:extLst>
          </p:cNvPr>
          <p:cNvSpPr txBox="1"/>
          <p:nvPr/>
        </p:nvSpPr>
        <p:spPr>
          <a:xfrm>
            <a:off x="6749202" y="1749984"/>
            <a:ext cx="4750959" cy="1849318"/>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2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VERTICAL USE CASES</a:t>
            </a:r>
          </a:p>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MEDICAL OFFICE</a:t>
            </a:r>
          </a:p>
        </p:txBody>
      </p:sp>
      <p:sp>
        <p:nvSpPr>
          <p:cNvPr id="3" name="Rectangle 2">
            <a:extLst>
              <a:ext uri="{FF2B5EF4-FFF2-40B4-BE49-F238E27FC236}">
                <a16:creationId xmlns:a16="http://schemas.microsoft.com/office/drawing/2014/main" id="{4ADF5090-D4E8-7949-ACAD-49C9E4618239}"/>
              </a:ext>
            </a:extLst>
          </p:cNvPr>
          <p:cNvSpPr/>
          <p:nvPr/>
        </p:nvSpPr>
        <p:spPr>
          <a:xfrm>
            <a:off x="7042856" y="3107274"/>
            <a:ext cx="4163650" cy="1896673"/>
          </a:xfrm>
          <a:prstGeom prst="rect">
            <a:avLst/>
          </a:prstGeom>
        </p:spPr>
        <p:txBody>
          <a:bodyPr>
            <a:spAutoFit/>
          </a:bodyPr>
          <a:lstStyle/>
          <a:p>
            <a:pPr marL="0" marR="0" lvl="0" indent="0" algn="ctr" defTabSz="914400" rtl="0" eaLnBrk="1" fontAlgn="auto" latinLnBrk="0" hangingPunct="1">
              <a:lnSpc>
                <a:spcPct val="85000"/>
              </a:lnSpc>
              <a:spcBef>
                <a:spcPts val="500"/>
              </a:spcBef>
              <a:spcAft>
                <a:spcPts val="5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Doctor and Dental Offices can better secure health information and offer patients stress free Internet access. Medical devices and records are kept separate from unwanted internal and external access.</a:t>
            </a:r>
          </a:p>
          <a:p>
            <a:pPr marL="0" marR="0" lvl="0" indent="0" algn="ctr" defTabSz="914400" rtl="0" eaLnBrk="1" fontAlgn="auto" latinLnBrk="0" hangingPunct="1">
              <a:lnSpc>
                <a:spcPct val="85000"/>
              </a:lnSpc>
              <a:spcBef>
                <a:spcPts val="500"/>
              </a:spcBef>
              <a:spcAft>
                <a:spcPts val="5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 no-fuss firewall keeps prying eyes away. Guest access can be automatically turned off during off hours.</a:t>
            </a:r>
          </a:p>
        </p:txBody>
      </p:sp>
    </p:spTree>
    <p:extLst>
      <p:ext uri="{BB962C8B-B14F-4D97-AF65-F5344CB8AC3E}">
        <p14:creationId xmlns:p14="http://schemas.microsoft.com/office/powerpoint/2010/main" val="117942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6B5BFF21-CC72-8A42-866F-A344D0BD808E}"/>
              </a:ext>
            </a:extLst>
          </p:cNvPr>
          <p:cNvSpPr txBox="1"/>
          <p:nvPr/>
        </p:nvSpPr>
        <p:spPr>
          <a:xfrm>
            <a:off x="381311" y="1853015"/>
            <a:ext cx="5226055" cy="1849318"/>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2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VERTICAL USE CASES</a:t>
            </a:r>
          </a:p>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ONLINE LEARNING</a:t>
            </a:r>
          </a:p>
        </p:txBody>
      </p:sp>
      <p:sp>
        <p:nvSpPr>
          <p:cNvPr id="3" name="Rectangle 2">
            <a:extLst>
              <a:ext uri="{FF2B5EF4-FFF2-40B4-BE49-F238E27FC236}">
                <a16:creationId xmlns:a16="http://schemas.microsoft.com/office/drawing/2014/main" id="{4ADF5090-D4E8-7949-ACAD-49C9E4618239}"/>
              </a:ext>
            </a:extLst>
          </p:cNvPr>
          <p:cNvSpPr/>
          <p:nvPr/>
        </p:nvSpPr>
        <p:spPr>
          <a:xfrm>
            <a:off x="912513" y="3210305"/>
            <a:ext cx="4163650" cy="1686231"/>
          </a:xfrm>
          <a:prstGeom prst="rect">
            <a:avLst/>
          </a:prstGeom>
        </p:spPr>
        <p:txBody>
          <a:bodyPr>
            <a:spAutoFit/>
          </a:bodyPr>
          <a:lstStyle/>
          <a:p>
            <a:pPr marL="0" marR="0" lvl="0" indent="0" algn="ctr" defTabSz="914400" rtl="0" eaLnBrk="1" fontAlgn="auto" latinLnBrk="0" hangingPunct="1">
              <a:lnSpc>
                <a:spcPct val="85000"/>
              </a:lnSpc>
              <a:spcBef>
                <a:spcPts val="500"/>
              </a:spcBef>
              <a:spcAft>
                <a:spcPts val="5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Enable high quality and secure digital experiences for teachers and faculty who are supporting students from home.</a:t>
            </a:r>
          </a:p>
          <a:p>
            <a:pPr marL="0" marR="0" lvl="0" indent="0" algn="ctr" defTabSz="914400" rtl="0" eaLnBrk="1" fontAlgn="auto" latinLnBrk="0" hangingPunct="1">
              <a:lnSpc>
                <a:spcPct val="85000"/>
              </a:lnSpc>
              <a:spcBef>
                <a:spcPts val="500"/>
              </a:spcBef>
              <a:spcAft>
                <a:spcPts val="50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Students still need to interact with faculty members and may need access to specialized software, previously only available in lab environments. </a:t>
            </a:r>
          </a:p>
        </p:txBody>
      </p:sp>
    </p:spTree>
    <p:extLst>
      <p:ext uri="{BB962C8B-B14F-4D97-AF65-F5344CB8AC3E}">
        <p14:creationId xmlns:p14="http://schemas.microsoft.com/office/powerpoint/2010/main" val="314701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909789" y="1834127"/>
            <a:ext cx="4273222" cy="1148281"/>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DEPLOYMENT </a:t>
            </a:r>
            <a:b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SCENARIOS</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Tree>
    <p:extLst>
      <p:ext uri="{BB962C8B-B14F-4D97-AF65-F5344CB8AC3E}">
        <p14:creationId xmlns:p14="http://schemas.microsoft.com/office/powerpoint/2010/main" val="1416239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B5BD9DF2-1B67-D546-8DB4-41F98ABC95BA}"/>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endPar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pic>
        <p:nvPicPr>
          <p:cNvPr id="5" name="Picture 4">
            <a:extLst>
              <a:ext uri="{FF2B5EF4-FFF2-40B4-BE49-F238E27FC236}">
                <a16:creationId xmlns:a16="http://schemas.microsoft.com/office/drawing/2014/main" id="{DC5C7C3F-7404-CF40-A9A1-6705E1B5623F}"/>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1074463" y="397042"/>
            <a:ext cx="7236911" cy="6063916"/>
          </a:xfrm>
          <a:prstGeom prst="rect">
            <a:avLst/>
          </a:prstGeom>
          <a:effectLst>
            <a:outerShdw blurRad="50800" dist="50800" dir="5400000" algn="ctr" rotWithShape="0">
              <a:srgbClr val="000000"/>
            </a:outerShdw>
          </a:effectLst>
        </p:spPr>
      </p:pic>
      <p:sp>
        <p:nvSpPr>
          <p:cNvPr id="8" name="Rectangle 7">
            <a:extLst>
              <a:ext uri="{FF2B5EF4-FFF2-40B4-BE49-F238E27FC236}">
                <a16:creationId xmlns:a16="http://schemas.microsoft.com/office/drawing/2014/main" id="{08A631D0-F19B-6E43-BD51-BF4C7B862F94}"/>
              </a:ext>
            </a:extLst>
          </p:cNvPr>
          <p:cNvSpPr/>
          <p:nvPr/>
        </p:nvSpPr>
        <p:spPr>
          <a:xfrm>
            <a:off x="4764504" y="2093495"/>
            <a:ext cx="998621" cy="445168"/>
          </a:xfrm>
          <a:prstGeom prst="rect">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9">
            <a:extLst>
              <a:ext uri="{FF2B5EF4-FFF2-40B4-BE49-F238E27FC236}">
                <a16:creationId xmlns:a16="http://schemas.microsoft.com/office/drawing/2014/main" id="{F0225229-95E7-3E43-B901-60B98E5B15C6}"/>
              </a:ext>
            </a:extLst>
          </p:cNvPr>
          <p:cNvSpPr txBox="1">
            <a:spLocks/>
          </p:cNvSpPr>
          <p:nvPr/>
        </p:nvSpPr>
        <p:spPr>
          <a:xfrm>
            <a:off x="4446621" y="2459417"/>
            <a:ext cx="1634386" cy="301516"/>
          </a:xfrm>
          <a:prstGeom prst="rect">
            <a:avLst/>
          </a:prstGeom>
        </p:spPr>
        <p:txBody>
          <a:bodyPr/>
          <a:lstStyle>
            <a:lvl1pPr marL="270900" marR="0" indent="-270900" algn="l" defTabSz="270935" latinLnBrk="0">
              <a:lnSpc>
                <a:spcPct val="95000"/>
              </a:lnSpc>
              <a:spcBef>
                <a:spcPts val="771"/>
              </a:spcBef>
              <a:spcAft>
                <a:spcPts val="0"/>
              </a:spcAft>
              <a:buClrTx/>
              <a:buSzTx/>
              <a:buFontTx/>
              <a:buNone/>
              <a:tabLst/>
              <a:defRPr sz="1867" b="1" i="0" u="none" strike="noStrike" cap="none" spc="0" baseline="0">
                <a:ln>
                  <a:noFill/>
                </a:ln>
                <a:solidFill>
                  <a:srgbClr val="1C1C1C"/>
                </a:solidFill>
                <a:uFillTx/>
                <a:latin typeface="Arial"/>
                <a:ea typeface="Arial"/>
                <a:cs typeface="Arial"/>
                <a:sym typeface="Arial"/>
              </a:defRPr>
            </a:lvl1pPr>
            <a:lvl2pPr marL="407583" marR="0" indent="-21318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2pPr>
            <a:lvl3pPr marL="1003966" marR="0" indent="-6277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3pPr>
            <a:lvl4pPr marL="966672" marR="0" indent="-1966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4pPr>
            <a:lvl5pPr marL="1123183" marR="0" indent="-12862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5pPr>
            <a:lvl6pPr marL="200105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6pPr>
            <a:lvl7pPr marL="2362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7pPr>
            <a:lvl8pPr marL="2723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8pPr>
            <a:lvl9pPr marL="308404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9pPr>
          </a:lstStyle>
          <a:p>
            <a:pPr algn="ctr"/>
            <a:r>
              <a:rPr lang="mr-IN" sz="900" b="0" kern="0" dirty="0">
                <a:solidFill>
                  <a:schemeClr val="bg1">
                    <a:lumMod val="75000"/>
                    <a:lumOff val="25000"/>
                  </a:schemeClr>
                </a:solidFill>
              </a:rPr>
              <a:t>1930 48G 4SFP/SFP+</a:t>
            </a:r>
            <a:endParaRPr lang="en-US" sz="900" b="0" kern="0" dirty="0">
              <a:solidFill>
                <a:schemeClr val="bg1">
                  <a:lumMod val="75000"/>
                  <a:lumOff val="25000"/>
                </a:schemeClr>
              </a:solidFill>
            </a:endParaRPr>
          </a:p>
        </p:txBody>
      </p:sp>
      <p:pic>
        <p:nvPicPr>
          <p:cNvPr id="6" name="Picture 5">
            <a:extLst>
              <a:ext uri="{FF2B5EF4-FFF2-40B4-BE49-F238E27FC236}">
                <a16:creationId xmlns:a16="http://schemas.microsoft.com/office/drawing/2014/main" id="{915F8908-6A37-A142-AEDC-AA4E3676DE8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1954" y="2190549"/>
            <a:ext cx="951171" cy="205090"/>
          </a:xfrm>
          <a:prstGeom prst="rect">
            <a:avLst/>
          </a:prstGeom>
        </p:spPr>
      </p:pic>
      <p:sp>
        <p:nvSpPr>
          <p:cNvPr id="9" name="TextBox 8">
            <a:extLst>
              <a:ext uri="{FF2B5EF4-FFF2-40B4-BE49-F238E27FC236}">
                <a16:creationId xmlns:a16="http://schemas.microsoft.com/office/drawing/2014/main" id="{86614F73-911F-5D44-A303-73B5AAFFAC7A}"/>
              </a:ext>
            </a:extLst>
          </p:cNvPr>
          <p:cNvSpPr txBox="1"/>
          <p:nvPr/>
        </p:nvSpPr>
        <p:spPr>
          <a:xfrm>
            <a:off x="8629257" y="2455834"/>
            <a:ext cx="3054275" cy="100027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FFFFFF"/>
                </a:solidFill>
                <a:effectLst/>
                <a:uFillTx/>
                <a:latin typeface="Helvetica Neue"/>
                <a:ea typeface="Helvetica Neue"/>
                <a:cs typeface="Helvetica Neue"/>
                <a:sym typeface="Helvetica Neue"/>
              </a:rPr>
              <a:t>HOSPITALITY</a:t>
            </a:r>
            <a:br>
              <a:rPr kumimoji="0" lang="en-US" sz="3000" b="1" i="0" u="none" strike="noStrike" cap="none" spc="0" normalizeH="0" baseline="0" dirty="0">
                <a:ln>
                  <a:noFill/>
                </a:ln>
                <a:solidFill>
                  <a:srgbClr val="FFFFFF"/>
                </a:solidFill>
                <a:effectLst/>
                <a:uFillTx/>
                <a:latin typeface="Helvetica Neue"/>
                <a:ea typeface="Helvetica Neue"/>
                <a:cs typeface="Helvetica Neue"/>
                <a:sym typeface="Helvetica Neue"/>
              </a:rPr>
            </a:br>
            <a:r>
              <a:rPr kumimoji="0" lang="en-US" sz="3000" b="1" i="0" u="none" strike="noStrike" cap="none" spc="0" normalizeH="0" baseline="0" dirty="0">
                <a:ln>
                  <a:noFill/>
                </a:ln>
                <a:solidFill>
                  <a:srgbClr val="FFFFFF"/>
                </a:solidFill>
                <a:effectLst/>
                <a:uFillTx/>
                <a:latin typeface="Helvetica Neue"/>
                <a:ea typeface="Helvetica Neue"/>
                <a:cs typeface="Helvetica Neue"/>
                <a:sym typeface="Helvetica Neue"/>
              </a:rPr>
              <a:t>DEPLOYMENT</a:t>
            </a:r>
          </a:p>
        </p:txBody>
      </p:sp>
    </p:spTree>
    <p:extLst>
      <p:ext uri="{BB962C8B-B14F-4D97-AF65-F5344CB8AC3E}">
        <p14:creationId xmlns:p14="http://schemas.microsoft.com/office/powerpoint/2010/main" val="65047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B5BD9DF2-1B67-D546-8DB4-41F98ABC95BA}"/>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endPar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
        <p:nvSpPr>
          <p:cNvPr id="8" name="Rectangle 7">
            <a:extLst>
              <a:ext uri="{FF2B5EF4-FFF2-40B4-BE49-F238E27FC236}">
                <a16:creationId xmlns:a16="http://schemas.microsoft.com/office/drawing/2014/main" id="{08A631D0-F19B-6E43-BD51-BF4C7B862F94}"/>
              </a:ext>
            </a:extLst>
          </p:cNvPr>
          <p:cNvSpPr/>
          <p:nvPr/>
        </p:nvSpPr>
        <p:spPr>
          <a:xfrm>
            <a:off x="4764504" y="2093495"/>
            <a:ext cx="998621" cy="445168"/>
          </a:xfrm>
          <a:prstGeom prst="rect">
            <a:avLst/>
          </a:prstGeom>
          <a:solidFill>
            <a:schemeClr val="tx1"/>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Text Placeholder 9">
            <a:extLst>
              <a:ext uri="{FF2B5EF4-FFF2-40B4-BE49-F238E27FC236}">
                <a16:creationId xmlns:a16="http://schemas.microsoft.com/office/drawing/2014/main" id="{F0225229-95E7-3E43-B901-60B98E5B15C6}"/>
              </a:ext>
            </a:extLst>
          </p:cNvPr>
          <p:cNvSpPr txBox="1">
            <a:spLocks/>
          </p:cNvSpPr>
          <p:nvPr/>
        </p:nvSpPr>
        <p:spPr>
          <a:xfrm>
            <a:off x="4446621" y="2459417"/>
            <a:ext cx="1634386" cy="301516"/>
          </a:xfrm>
          <a:prstGeom prst="rect">
            <a:avLst/>
          </a:prstGeom>
        </p:spPr>
        <p:txBody>
          <a:bodyPr/>
          <a:lstStyle>
            <a:lvl1pPr marL="270900" marR="0" indent="-270900" algn="l" defTabSz="270935" latinLnBrk="0">
              <a:lnSpc>
                <a:spcPct val="95000"/>
              </a:lnSpc>
              <a:spcBef>
                <a:spcPts val="771"/>
              </a:spcBef>
              <a:spcAft>
                <a:spcPts val="0"/>
              </a:spcAft>
              <a:buClrTx/>
              <a:buSzTx/>
              <a:buFontTx/>
              <a:buNone/>
              <a:tabLst/>
              <a:defRPr sz="1867" b="1" i="0" u="none" strike="noStrike" cap="none" spc="0" baseline="0">
                <a:ln>
                  <a:noFill/>
                </a:ln>
                <a:solidFill>
                  <a:srgbClr val="1C1C1C"/>
                </a:solidFill>
                <a:uFillTx/>
                <a:latin typeface="Arial"/>
                <a:ea typeface="Arial"/>
                <a:cs typeface="Arial"/>
                <a:sym typeface="Arial"/>
              </a:defRPr>
            </a:lvl1pPr>
            <a:lvl2pPr marL="407583" marR="0" indent="-21318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2pPr>
            <a:lvl3pPr marL="1003966" marR="0" indent="-6277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3pPr>
            <a:lvl4pPr marL="966672" marR="0" indent="-1966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4pPr>
            <a:lvl5pPr marL="1123183" marR="0" indent="-12862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5pPr>
            <a:lvl6pPr marL="200105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6pPr>
            <a:lvl7pPr marL="2362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7pPr>
            <a:lvl8pPr marL="2723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8pPr>
            <a:lvl9pPr marL="308404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9pPr>
          </a:lstStyle>
          <a:p>
            <a:pPr algn="ctr"/>
            <a:r>
              <a:rPr lang="mr-IN" sz="900" b="0" kern="0" dirty="0">
                <a:solidFill>
                  <a:schemeClr val="bg1">
                    <a:lumMod val="75000"/>
                    <a:lumOff val="25000"/>
                  </a:schemeClr>
                </a:solidFill>
              </a:rPr>
              <a:t>1930 48G 4SFP/SFP+</a:t>
            </a:r>
            <a:endParaRPr lang="en-US" sz="900" b="0" kern="0" dirty="0">
              <a:solidFill>
                <a:schemeClr val="bg1">
                  <a:lumMod val="75000"/>
                  <a:lumOff val="25000"/>
                </a:schemeClr>
              </a:solidFill>
            </a:endParaRPr>
          </a:p>
        </p:txBody>
      </p:sp>
      <p:pic>
        <p:nvPicPr>
          <p:cNvPr id="6" name="Picture 5">
            <a:extLst>
              <a:ext uri="{FF2B5EF4-FFF2-40B4-BE49-F238E27FC236}">
                <a16:creationId xmlns:a16="http://schemas.microsoft.com/office/drawing/2014/main" id="{915F8908-6A37-A142-AEDC-AA4E3676D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1954" y="2190549"/>
            <a:ext cx="951171" cy="205090"/>
          </a:xfrm>
          <a:prstGeom prst="rect">
            <a:avLst/>
          </a:prstGeom>
        </p:spPr>
      </p:pic>
      <p:sp>
        <p:nvSpPr>
          <p:cNvPr id="9" name="TextBox 8">
            <a:extLst>
              <a:ext uri="{FF2B5EF4-FFF2-40B4-BE49-F238E27FC236}">
                <a16:creationId xmlns:a16="http://schemas.microsoft.com/office/drawing/2014/main" id="{86614F73-911F-5D44-A303-73B5AAFFAC7A}"/>
              </a:ext>
            </a:extLst>
          </p:cNvPr>
          <p:cNvSpPr txBox="1"/>
          <p:nvPr/>
        </p:nvSpPr>
        <p:spPr>
          <a:xfrm>
            <a:off x="8123930" y="2424677"/>
            <a:ext cx="3054275" cy="1000274"/>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none" spc="0" normalizeH="0" baseline="0" dirty="0">
                <a:ln>
                  <a:noFill/>
                </a:ln>
                <a:solidFill>
                  <a:srgbClr val="FFFFFF"/>
                </a:solidFill>
                <a:effectLst/>
                <a:uFillTx/>
                <a:latin typeface="Helvetica Neue"/>
                <a:ea typeface="Helvetica Neue"/>
                <a:cs typeface="Helvetica Neue"/>
                <a:sym typeface="Helvetica Neue"/>
              </a:rPr>
              <a:t>RETAIL/CAFE</a:t>
            </a:r>
            <a:br>
              <a:rPr kumimoji="0" lang="en-US" sz="3000" b="1" i="0" u="none" strike="noStrike" cap="none" spc="0" normalizeH="0" baseline="0" dirty="0">
                <a:ln>
                  <a:noFill/>
                </a:ln>
                <a:solidFill>
                  <a:srgbClr val="FFFFFF"/>
                </a:solidFill>
                <a:effectLst/>
                <a:uFillTx/>
                <a:latin typeface="Helvetica Neue"/>
                <a:ea typeface="Helvetica Neue"/>
                <a:cs typeface="Helvetica Neue"/>
                <a:sym typeface="Helvetica Neue"/>
              </a:rPr>
            </a:br>
            <a:r>
              <a:rPr kumimoji="0" lang="en-US" sz="3000" b="1" i="0" u="none" strike="noStrike" cap="none" spc="0" normalizeH="0" baseline="0" dirty="0">
                <a:ln>
                  <a:noFill/>
                </a:ln>
                <a:solidFill>
                  <a:srgbClr val="FFFFFF"/>
                </a:solidFill>
                <a:effectLst/>
                <a:uFillTx/>
                <a:latin typeface="Helvetica Neue"/>
                <a:ea typeface="Helvetica Neue"/>
                <a:cs typeface="Helvetica Neue"/>
                <a:sym typeface="Helvetica Neue"/>
              </a:rPr>
              <a:t>DEPLOYMENT</a:t>
            </a:r>
          </a:p>
        </p:txBody>
      </p:sp>
      <p:pic>
        <p:nvPicPr>
          <p:cNvPr id="3" name="Picture 2">
            <a:extLst>
              <a:ext uri="{FF2B5EF4-FFF2-40B4-BE49-F238E27FC236}">
                <a16:creationId xmlns:a16="http://schemas.microsoft.com/office/drawing/2014/main" id="{9C25EEBB-2E2A-714C-BF07-B03ECED44F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702" y="183518"/>
            <a:ext cx="5714084" cy="6545179"/>
          </a:xfrm>
          <a:prstGeom prst="rect">
            <a:avLst/>
          </a:prstGeom>
        </p:spPr>
      </p:pic>
      <p:pic>
        <p:nvPicPr>
          <p:cNvPr id="11" name="Picture 10">
            <a:extLst>
              <a:ext uri="{FF2B5EF4-FFF2-40B4-BE49-F238E27FC236}">
                <a16:creationId xmlns:a16="http://schemas.microsoft.com/office/drawing/2014/main" id="{9B65BEBE-C623-E54C-B01A-20A3858366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3418" y="1661239"/>
            <a:ext cx="696341" cy="237575"/>
          </a:xfrm>
          <a:prstGeom prst="rect">
            <a:avLst/>
          </a:prstGeom>
        </p:spPr>
      </p:pic>
      <p:cxnSp>
        <p:nvCxnSpPr>
          <p:cNvPr id="12" name="Straight Connector 11">
            <a:extLst>
              <a:ext uri="{FF2B5EF4-FFF2-40B4-BE49-F238E27FC236}">
                <a16:creationId xmlns:a16="http://schemas.microsoft.com/office/drawing/2014/main" id="{FCD91F89-60AD-104A-A214-A0F48C05B463}"/>
              </a:ext>
            </a:extLst>
          </p:cNvPr>
          <p:cNvCxnSpPr>
            <a:cxnSpLocks/>
          </p:cNvCxnSpPr>
          <p:nvPr/>
        </p:nvCxnSpPr>
        <p:spPr>
          <a:xfrm>
            <a:off x="4150894" y="1425433"/>
            <a:ext cx="0" cy="758791"/>
          </a:xfrm>
          <a:prstGeom prst="line">
            <a:avLst/>
          </a:prstGeom>
          <a:noFill/>
          <a:ln w="57150" cap="flat">
            <a:solidFill>
              <a:srgbClr val="FFFFFF"/>
            </a:solidFill>
            <a:prstDash val="solid"/>
            <a:miter lim="400000"/>
          </a:ln>
          <a:effectLst/>
          <a:sp3d/>
        </p:spPr>
        <p:style>
          <a:lnRef idx="0">
            <a:scrgbClr r="0" g="0" b="0"/>
          </a:lnRef>
          <a:fillRef idx="0">
            <a:scrgbClr r="0" g="0" b="0"/>
          </a:fillRef>
          <a:effectRef idx="0">
            <a:scrgbClr r="0" g="0" b="0"/>
          </a:effectRef>
          <a:fontRef idx="none"/>
        </p:style>
      </p:cxnSp>
      <p:sp>
        <p:nvSpPr>
          <p:cNvPr id="10" name="Text Placeholder 8">
            <a:extLst>
              <a:ext uri="{FF2B5EF4-FFF2-40B4-BE49-F238E27FC236}">
                <a16:creationId xmlns:a16="http://schemas.microsoft.com/office/drawing/2014/main" id="{0FE4D9B7-0896-5B43-8D65-D2972DEDCFAA}"/>
              </a:ext>
            </a:extLst>
          </p:cNvPr>
          <p:cNvSpPr txBox="1">
            <a:spLocks/>
          </p:cNvSpPr>
          <p:nvPr/>
        </p:nvSpPr>
        <p:spPr>
          <a:xfrm>
            <a:off x="3152272" y="1898814"/>
            <a:ext cx="998622" cy="431906"/>
          </a:xfrm>
          <a:prstGeom prst="rect">
            <a:avLst/>
          </a:prstGeom>
        </p:spPr>
        <p:txBody>
          <a:bodyPr/>
          <a:lstStyle>
            <a:lvl1pPr marL="270900" marR="0" indent="-270900" algn="l" defTabSz="270935" latinLnBrk="0">
              <a:lnSpc>
                <a:spcPct val="95000"/>
              </a:lnSpc>
              <a:spcBef>
                <a:spcPts val="771"/>
              </a:spcBef>
              <a:spcAft>
                <a:spcPts val="0"/>
              </a:spcAft>
              <a:buClrTx/>
              <a:buSzTx/>
              <a:buFontTx/>
              <a:buNone/>
              <a:tabLst/>
              <a:defRPr sz="1867" b="1" i="0" u="none" strike="noStrike" cap="none" spc="0" baseline="0">
                <a:ln>
                  <a:noFill/>
                </a:ln>
                <a:solidFill>
                  <a:srgbClr val="1C1C1C"/>
                </a:solidFill>
                <a:uFillTx/>
                <a:latin typeface="Arial"/>
                <a:ea typeface="Arial"/>
                <a:cs typeface="Arial"/>
                <a:sym typeface="Arial"/>
              </a:defRPr>
            </a:lvl1pPr>
            <a:lvl2pPr marL="407583" marR="0" indent="-21318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2pPr>
            <a:lvl3pPr marL="1003966" marR="0" indent="-6277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3pPr>
            <a:lvl4pPr marL="966672" marR="0" indent="-1966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4pPr>
            <a:lvl5pPr marL="1123183" marR="0" indent="-12862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5pPr>
            <a:lvl6pPr marL="200105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6pPr>
            <a:lvl7pPr marL="2362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7pPr>
            <a:lvl8pPr marL="2723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8pPr>
            <a:lvl9pPr marL="308404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9pPr>
          </a:lstStyle>
          <a:p>
            <a:pPr algn="ctr"/>
            <a:r>
              <a:rPr lang="en-US" sz="800" b="0" kern="0" dirty="0">
                <a:solidFill>
                  <a:schemeClr val="bg1">
                    <a:lumMod val="75000"/>
                    <a:lumOff val="25000"/>
                  </a:schemeClr>
                </a:solidFill>
              </a:rPr>
              <a:t>1930 8G Class4 PoE 2SFP</a:t>
            </a:r>
          </a:p>
        </p:txBody>
      </p:sp>
      <p:cxnSp>
        <p:nvCxnSpPr>
          <p:cNvPr id="13" name="Straight Connector 12">
            <a:extLst>
              <a:ext uri="{FF2B5EF4-FFF2-40B4-BE49-F238E27FC236}">
                <a16:creationId xmlns:a16="http://schemas.microsoft.com/office/drawing/2014/main" id="{C5CADBAE-4FAD-A147-94BF-D7AD252D9AEC}"/>
              </a:ext>
            </a:extLst>
          </p:cNvPr>
          <p:cNvCxnSpPr>
            <a:cxnSpLocks/>
          </p:cNvCxnSpPr>
          <p:nvPr/>
        </p:nvCxnSpPr>
        <p:spPr>
          <a:xfrm>
            <a:off x="4150894" y="2135918"/>
            <a:ext cx="1843842" cy="48306"/>
          </a:xfrm>
          <a:prstGeom prst="line">
            <a:avLst/>
          </a:prstGeom>
          <a:noFill/>
          <a:ln w="5715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5" name="Straight Connector 14">
            <a:extLst>
              <a:ext uri="{FF2B5EF4-FFF2-40B4-BE49-F238E27FC236}">
                <a16:creationId xmlns:a16="http://schemas.microsoft.com/office/drawing/2014/main" id="{72082F01-283C-8447-820A-A5A49F93A349}"/>
              </a:ext>
            </a:extLst>
          </p:cNvPr>
          <p:cNvCxnSpPr>
            <a:cxnSpLocks/>
          </p:cNvCxnSpPr>
          <p:nvPr/>
        </p:nvCxnSpPr>
        <p:spPr>
          <a:xfrm>
            <a:off x="3994484" y="1425433"/>
            <a:ext cx="2000252" cy="0"/>
          </a:xfrm>
          <a:prstGeom prst="line">
            <a:avLst/>
          </a:prstGeom>
          <a:noFill/>
          <a:ln w="57150" cap="flat">
            <a:solidFill>
              <a:srgbClr val="FFFFFF"/>
            </a:solidFill>
            <a:prstDash val="solid"/>
            <a:miter lim="400000"/>
          </a:ln>
          <a:effectLst/>
          <a:sp3d/>
        </p:spPr>
        <p:style>
          <a:lnRef idx="0">
            <a:scrgbClr r="0" g="0" b="0"/>
          </a:lnRef>
          <a:fillRef idx="0">
            <a:scrgbClr r="0" g="0" b="0"/>
          </a:fillRef>
          <a:effectRef idx="0">
            <a:scrgbClr r="0" g="0" b="0"/>
          </a:effectRef>
          <a:fontRef idx="none"/>
        </p:style>
      </p:cxnSp>
      <p:cxnSp>
        <p:nvCxnSpPr>
          <p:cNvPr id="19" name="Straight Connector 18">
            <a:extLst>
              <a:ext uri="{FF2B5EF4-FFF2-40B4-BE49-F238E27FC236}">
                <a16:creationId xmlns:a16="http://schemas.microsoft.com/office/drawing/2014/main" id="{E758AE8F-57C1-3D45-8177-AAB036F926C4}"/>
              </a:ext>
            </a:extLst>
          </p:cNvPr>
          <p:cNvCxnSpPr>
            <a:cxnSpLocks/>
          </p:cNvCxnSpPr>
          <p:nvPr/>
        </p:nvCxnSpPr>
        <p:spPr>
          <a:xfrm>
            <a:off x="5939589" y="1425433"/>
            <a:ext cx="0" cy="758791"/>
          </a:xfrm>
          <a:prstGeom prst="line">
            <a:avLst/>
          </a:prstGeom>
          <a:noFill/>
          <a:ln w="57150" cap="flat">
            <a:solidFill>
              <a:srgbClr val="FFFFFF"/>
            </a:solidFill>
            <a:prstDash val="solid"/>
            <a:miter lim="400000"/>
          </a:ln>
          <a:effectLst/>
          <a:sp3d/>
        </p:spPr>
        <p:style>
          <a:lnRef idx="0">
            <a:scrgbClr r="0" g="0" b="0"/>
          </a:lnRef>
          <a:fillRef idx="0">
            <a:scrgbClr r="0" g="0" b="0"/>
          </a:fillRef>
          <a:effectRef idx="0">
            <a:scrgbClr r="0" g="0" b="0"/>
          </a:effectRef>
          <a:fontRef idx="none"/>
        </p:style>
      </p:cxnSp>
      <p:sp>
        <p:nvSpPr>
          <p:cNvPr id="21" name="Rectangle 20">
            <a:extLst>
              <a:ext uri="{FF2B5EF4-FFF2-40B4-BE49-F238E27FC236}">
                <a16:creationId xmlns:a16="http://schemas.microsoft.com/office/drawing/2014/main" id="{4648D273-0C12-6048-8F38-9CC6D140845E}"/>
              </a:ext>
            </a:extLst>
          </p:cNvPr>
          <p:cNvSpPr/>
          <p:nvPr/>
        </p:nvSpPr>
        <p:spPr>
          <a:xfrm>
            <a:off x="3152272" y="1425433"/>
            <a:ext cx="2928735" cy="758791"/>
          </a:xfrm>
          <a:prstGeom prst="rect">
            <a:avLst/>
          </a:prstGeom>
          <a:noFill/>
          <a:ln w="3175" cap="flat">
            <a:solidFill>
              <a:schemeClr val="bg2">
                <a:lumMod val="40000"/>
                <a:lumOff val="6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23" name="Straight Arrow Connector 22">
            <a:extLst>
              <a:ext uri="{FF2B5EF4-FFF2-40B4-BE49-F238E27FC236}">
                <a16:creationId xmlns:a16="http://schemas.microsoft.com/office/drawing/2014/main" id="{A99F3A88-0500-7E40-92C9-A7F411CD52A4}"/>
              </a:ext>
            </a:extLst>
          </p:cNvPr>
          <p:cNvCxnSpPr/>
          <p:nvPr/>
        </p:nvCxnSpPr>
        <p:spPr>
          <a:xfrm flipH="1">
            <a:off x="4150894" y="1804737"/>
            <a:ext cx="156411" cy="0"/>
          </a:xfrm>
          <a:prstGeom prst="straightConnector1">
            <a:avLst/>
          </a:prstGeom>
          <a:noFill/>
          <a:ln w="12700" cap="flat">
            <a:solidFill>
              <a:schemeClr val="bg2">
                <a:lumMod val="60000"/>
                <a:lumOff val="40000"/>
              </a:schemeClr>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6883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509262" y="1"/>
            <a:ext cx="4273222" cy="685800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INSTANT ON WIRELESS SOFTWARE UPDATES</a:t>
            </a:r>
          </a:p>
        </p:txBody>
      </p:sp>
    </p:spTree>
    <p:extLst>
      <p:ext uri="{BB962C8B-B14F-4D97-AF65-F5344CB8AC3E}">
        <p14:creationId xmlns:p14="http://schemas.microsoft.com/office/powerpoint/2010/main" val="396022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C688C349-2B9D-C842-BB4F-99E887E69F89}"/>
              </a:ext>
            </a:extLst>
          </p:cNvPr>
          <p:cNvSpPr txBox="1"/>
          <p:nvPr/>
        </p:nvSpPr>
        <p:spPr>
          <a:xfrm>
            <a:off x="0" y="783437"/>
            <a:ext cx="12192000" cy="1389420"/>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EVOLVING INSTANT ON SOFTWARE</a:t>
            </a:r>
          </a:p>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endPar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28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SIMPLE. SECURE. SMART</a:t>
            </a:r>
            <a:endParaRPr kumimoji="0" lang="en-US" sz="28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
        <p:nvSpPr>
          <p:cNvPr id="7" name="TextBox 6">
            <a:extLst>
              <a:ext uri="{FF2B5EF4-FFF2-40B4-BE49-F238E27FC236}">
                <a16:creationId xmlns:a16="http://schemas.microsoft.com/office/drawing/2014/main" id="{17E39CC5-467B-BF40-9602-97F043B56E4B}"/>
              </a:ext>
            </a:extLst>
          </p:cNvPr>
          <p:cNvSpPr txBox="1"/>
          <p:nvPr/>
        </p:nvSpPr>
        <p:spPr>
          <a:xfrm>
            <a:off x="194232" y="6395708"/>
            <a:ext cx="2870941" cy="372140"/>
          </a:xfrm>
          <a:prstGeom prst="rect">
            <a:avLst/>
          </a:prstGeom>
          <a:noFill/>
        </p:spPr>
        <p:txBody>
          <a:bodyPr wrap="non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rPr>
              <a:t>** Services differ by partner</a:t>
            </a:r>
          </a:p>
        </p:txBody>
      </p:sp>
      <p:grpSp>
        <p:nvGrpSpPr>
          <p:cNvPr id="19" name="Group 18">
            <a:extLst>
              <a:ext uri="{FF2B5EF4-FFF2-40B4-BE49-F238E27FC236}">
                <a16:creationId xmlns:a16="http://schemas.microsoft.com/office/drawing/2014/main" id="{EF2C7CA3-EBF8-FE4E-BAD5-EC27F4CBAD0F}"/>
              </a:ext>
            </a:extLst>
          </p:cNvPr>
          <p:cNvGrpSpPr/>
          <p:nvPr/>
        </p:nvGrpSpPr>
        <p:grpSpPr>
          <a:xfrm>
            <a:off x="888919" y="2745044"/>
            <a:ext cx="10423655" cy="3015804"/>
            <a:chOff x="1187164" y="2086375"/>
            <a:chExt cx="9826622" cy="3015804"/>
          </a:xfrm>
        </p:grpSpPr>
        <p:sp>
          <p:nvSpPr>
            <p:cNvPr id="3" name="Rectangle 2">
              <a:extLst>
                <a:ext uri="{FF2B5EF4-FFF2-40B4-BE49-F238E27FC236}">
                  <a16:creationId xmlns:a16="http://schemas.microsoft.com/office/drawing/2014/main" id="{4AE16D1E-3920-3546-AB7A-29A623B1CC90}"/>
                </a:ext>
              </a:extLst>
            </p:cNvPr>
            <p:cNvSpPr/>
            <p:nvPr/>
          </p:nvSpPr>
          <p:spPr>
            <a:xfrm>
              <a:off x="1187164" y="2806613"/>
              <a:ext cx="1871405" cy="1211596"/>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Unified Management</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Wired and Wireless managed by Mobile App or Web Portal</a:t>
              </a:r>
            </a:p>
          </p:txBody>
        </p:sp>
        <p:sp>
          <p:nvSpPr>
            <p:cNvPr id="4" name="Rectangle 3">
              <a:extLst>
                <a:ext uri="{FF2B5EF4-FFF2-40B4-BE49-F238E27FC236}">
                  <a16:creationId xmlns:a16="http://schemas.microsoft.com/office/drawing/2014/main" id="{E9DAE43E-8EDA-5F4D-8EB0-98CD7450ED03}"/>
                </a:ext>
              </a:extLst>
            </p:cNvPr>
            <p:cNvSpPr/>
            <p:nvPr/>
          </p:nvSpPr>
          <p:spPr>
            <a:xfrm>
              <a:off x="3920984" y="2806612"/>
              <a:ext cx="1701277" cy="229556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Third Party Captive Portals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Custom Splash Pages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Social Login </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Improved Analytics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Aislelabs</a:t>
              </a: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PurpleWifi</a:t>
              </a: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Wavespot</a:t>
              </a: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kumimoji="0" lang="en-US" sz="1200" b="0" i="0" u="none" strike="noStrike" kern="1200" cap="none" spc="0" normalizeH="0" baseline="0" noProof="0" dirty="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Skyfii</a:t>
              </a: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5" name="Rectangle 4">
              <a:extLst>
                <a:ext uri="{FF2B5EF4-FFF2-40B4-BE49-F238E27FC236}">
                  <a16:creationId xmlns:a16="http://schemas.microsoft.com/office/drawing/2014/main" id="{40E92B6D-5E99-8244-B650-11CBE73AE240}"/>
                </a:ext>
              </a:extLst>
            </p:cNvPr>
            <p:cNvSpPr/>
            <p:nvPr/>
          </p:nvSpPr>
          <p:spPr>
            <a:xfrm>
              <a:off x="6569740" y="2806612"/>
              <a:ext cx="1701277" cy="229556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Improved Security</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Simple ACLs </a:t>
              </a:r>
              <a:b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enforced on AP</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Wired Port </a:t>
              </a:r>
              <a:b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Config on AP</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Third Party VPN Integration – Nord VPN</a:t>
              </a:r>
            </a:p>
          </p:txBody>
        </p:sp>
        <p:sp>
          <p:nvSpPr>
            <p:cNvPr id="6" name="Rectangle 5">
              <a:extLst>
                <a:ext uri="{FF2B5EF4-FFF2-40B4-BE49-F238E27FC236}">
                  <a16:creationId xmlns:a16="http://schemas.microsoft.com/office/drawing/2014/main" id="{6711B14D-37FB-5149-8BCF-85EFAE2C2210}"/>
                </a:ext>
              </a:extLst>
            </p:cNvPr>
            <p:cNvSpPr/>
            <p:nvPr/>
          </p:nvSpPr>
          <p:spPr>
            <a:xfrm>
              <a:off x="8945484" y="2806613"/>
              <a:ext cx="2068302" cy="1907056"/>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Other Improvements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Shared Services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Client Hostnames Captured</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Improved Help and </a:t>
              </a:r>
              <a:b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Support options</a:t>
              </a:r>
            </a:p>
          </p:txBody>
        </p:sp>
        <p:pic>
          <p:nvPicPr>
            <p:cNvPr id="12" name="Picture 11">
              <a:extLst>
                <a:ext uri="{FF2B5EF4-FFF2-40B4-BE49-F238E27FC236}">
                  <a16:creationId xmlns:a16="http://schemas.microsoft.com/office/drawing/2014/main" id="{C82AFDA3-DD38-B64E-A78D-9957FBA06E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6095" y="2215165"/>
              <a:ext cx="606077" cy="535368"/>
            </a:xfrm>
            <a:prstGeom prst="rect">
              <a:avLst/>
            </a:prstGeom>
          </p:spPr>
        </p:pic>
        <p:pic>
          <p:nvPicPr>
            <p:cNvPr id="14" name="Picture 13">
              <a:extLst>
                <a:ext uri="{FF2B5EF4-FFF2-40B4-BE49-F238E27FC236}">
                  <a16:creationId xmlns:a16="http://schemas.microsoft.com/office/drawing/2014/main" id="{676B0585-DE25-4E4E-83EB-ED576D31B5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9650" y="2086375"/>
              <a:ext cx="643945" cy="624627"/>
            </a:xfrm>
            <a:prstGeom prst="rect">
              <a:avLst/>
            </a:prstGeom>
          </p:spPr>
        </p:pic>
        <p:pic>
          <p:nvPicPr>
            <p:cNvPr id="16" name="Picture 15">
              <a:extLst>
                <a:ext uri="{FF2B5EF4-FFF2-40B4-BE49-F238E27FC236}">
                  <a16:creationId xmlns:a16="http://schemas.microsoft.com/office/drawing/2014/main" id="{759C2685-3E52-D448-9A56-68FBE35623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0572" y="2228045"/>
              <a:ext cx="684588" cy="446109"/>
            </a:xfrm>
            <a:prstGeom prst="rect">
              <a:avLst/>
            </a:prstGeom>
          </p:spPr>
        </p:pic>
        <p:pic>
          <p:nvPicPr>
            <p:cNvPr id="18" name="Picture 17">
              <a:extLst>
                <a:ext uri="{FF2B5EF4-FFF2-40B4-BE49-F238E27FC236}">
                  <a16:creationId xmlns:a16="http://schemas.microsoft.com/office/drawing/2014/main" id="{8A612174-FF70-4344-B951-F0FD9313C35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16302" y="2146566"/>
              <a:ext cx="408153" cy="551558"/>
            </a:xfrm>
            <a:prstGeom prst="rect">
              <a:avLst/>
            </a:prstGeom>
          </p:spPr>
        </p:pic>
      </p:grpSp>
    </p:spTree>
    <p:extLst>
      <p:ext uri="{BB962C8B-B14F-4D97-AF65-F5344CB8AC3E}">
        <p14:creationId xmlns:p14="http://schemas.microsoft.com/office/powerpoint/2010/main" val="214556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4B3C2804-CFD2-8842-9093-71A030AC6D11}"/>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POPULAR GUEST ACCESS PORTALS</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EASY TO USE GUEST PORTAL INTEGRATION</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grpSp>
        <p:nvGrpSpPr>
          <p:cNvPr id="26" name="Group 25">
            <a:extLst>
              <a:ext uri="{FF2B5EF4-FFF2-40B4-BE49-F238E27FC236}">
                <a16:creationId xmlns:a16="http://schemas.microsoft.com/office/drawing/2014/main" id="{275587E7-5757-B841-BA76-9FFDE5DD5744}"/>
              </a:ext>
            </a:extLst>
          </p:cNvPr>
          <p:cNvGrpSpPr/>
          <p:nvPr/>
        </p:nvGrpSpPr>
        <p:grpSpPr>
          <a:xfrm>
            <a:off x="2290619" y="5230688"/>
            <a:ext cx="7610763" cy="425430"/>
            <a:chOff x="1741055" y="5480070"/>
            <a:chExt cx="7610763" cy="425430"/>
          </a:xfrm>
        </p:grpSpPr>
        <p:pic>
          <p:nvPicPr>
            <p:cNvPr id="11" name="Picture 10">
              <a:extLst>
                <a:ext uri="{FF2B5EF4-FFF2-40B4-BE49-F238E27FC236}">
                  <a16:creationId xmlns:a16="http://schemas.microsoft.com/office/drawing/2014/main" id="{260B0487-4384-1643-9AB2-7D6011901F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1055" y="5480070"/>
              <a:ext cx="1265382" cy="425430"/>
            </a:xfrm>
            <a:prstGeom prst="rect">
              <a:avLst/>
            </a:prstGeom>
          </p:spPr>
        </p:pic>
        <p:pic>
          <p:nvPicPr>
            <p:cNvPr id="13" name="Picture 12">
              <a:extLst>
                <a:ext uri="{FF2B5EF4-FFF2-40B4-BE49-F238E27FC236}">
                  <a16:creationId xmlns:a16="http://schemas.microsoft.com/office/drawing/2014/main" id="{54BE4906-40F8-FB48-91BC-C285727ACC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7931" y="5527685"/>
              <a:ext cx="1663700" cy="330200"/>
            </a:xfrm>
            <a:prstGeom prst="rect">
              <a:avLst/>
            </a:prstGeom>
          </p:spPr>
        </p:pic>
        <p:pic>
          <p:nvPicPr>
            <p:cNvPr id="17" name="Picture 16">
              <a:extLst>
                <a:ext uri="{FF2B5EF4-FFF2-40B4-BE49-F238E27FC236}">
                  <a16:creationId xmlns:a16="http://schemas.microsoft.com/office/drawing/2014/main" id="{F939297C-7C71-544D-BB9C-D0BF66B237F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93125" y="5512693"/>
              <a:ext cx="1653309" cy="360185"/>
            </a:xfrm>
            <a:prstGeom prst="rect">
              <a:avLst/>
            </a:prstGeom>
          </p:spPr>
        </p:pic>
        <p:pic>
          <p:nvPicPr>
            <p:cNvPr id="19" name="Picture 18">
              <a:extLst>
                <a:ext uri="{FF2B5EF4-FFF2-40B4-BE49-F238E27FC236}">
                  <a16:creationId xmlns:a16="http://schemas.microsoft.com/office/drawing/2014/main" id="{11187B6D-2BD1-F443-9398-8631F02A041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07927" y="5523656"/>
              <a:ext cx="1343891" cy="338258"/>
            </a:xfrm>
            <a:prstGeom prst="rect">
              <a:avLst/>
            </a:prstGeom>
          </p:spPr>
        </p:pic>
      </p:grpSp>
      <p:grpSp>
        <p:nvGrpSpPr>
          <p:cNvPr id="25" name="Group 24">
            <a:extLst>
              <a:ext uri="{FF2B5EF4-FFF2-40B4-BE49-F238E27FC236}">
                <a16:creationId xmlns:a16="http://schemas.microsoft.com/office/drawing/2014/main" id="{4C948A32-65A1-644E-BE4A-5B11802BBF86}"/>
              </a:ext>
            </a:extLst>
          </p:cNvPr>
          <p:cNvGrpSpPr/>
          <p:nvPr/>
        </p:nvGrpSpPr>
        <p:grpSpPr>
          <a:xfrm>
            <a:off x="1007002" y="2499081"/>
            <a:ext cx="10177997" cy="1211596"/>
            <a:chOff x="920068" y="2900863"/>
            <a:chExt cx="10177997" cy="1211596"/>
          </a:xfrm>
        </p:grpSpPr>
        <p:sp>
          <p:nvSpPr>
            <p:cNvPr id="20" name="Rectangle 19">
              <a:extLst>
                <a:ext uri="{FF2B5EF4-FFF2-40B4-BE49-F238E27FC236}">
                  <a16:creationId xmlns:a16="http://schemas.microsoft.com/office/drawing/2014/main" id="{C31BB39B-4D8D-2F4D-B778-4F47BD23F807}"/>
                </a:ext>
              </a:extLst>
            </p:cNvPr>
            <p:cNvSpPr/>
            <p:nvPr/>
          </p:nvSpPr>
          <p:spPr>
            <a:xfrm>
              <a:off x="920068" y="2900863"/>
              <a:ext cx="1546615" cy="1211596"/>
            </a:xfrm>
            <a:prstGeom prst="rect">
              <a:avLst/>
            </a:prstGeom>
          </p:spPr>
          <p:txBody>
            <a:bodyPr wrap="square" anchor="t" anchorCtr="1">
              <a:noAutofit/>
            </a:bodyPr>
            <a:lstStyle/>
            <a:p>
              <a:pPr algn="ctr">
                <a:lnSpc>
                  <a:spcPct val="85000"/>
                </a:lnSpc>
                <a:spcBef>
                  <a:spcPts val="600"/>
                </a:spcBef>
                <a:spcAft>
                  <a:spcPts val="600"/>
                </a:spcAft>
              </a:pPr>
              <a:r>
                <a:rPr lang="en-US" sz="1400" dirty="0">
                  <a:solidFill>
                    <a:srgbClr val="FFFFFF"/>
                  </a:solidFill>
                  <a:latin typeface="Open Sans" panose="020B0606030504020204" pitchFamily="34" charset="0"/>
                </a:rPr>
                <a:t>Easy integration with captive portal to c</a:t>
              </a: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ustomize splash screens</a:t>
              </a:r>
            </a:p>
            <a:p>
              <a:pPr algn="ctr">
                <a:lnSpc>
                  <a:spcPct val="85000"/>
                </a:lnSpc>
                <a:spcBef>
                  <a:spcPts val="600"/>
                </a:spcBef>
                <a:spcAft>
                  <a:spcPts val="600"/>
                </a:spcAft>
              </a:pPr>
              <a:endParaRPr lang="en-US" sz="1400" dirty="0">
                <a:solidFill>
                  <a:srgbClr val="FFFFFF"/>
                </a:solidFill>
                <a:latin typeface="Open Sans" panose="020B0606030504020204" pitchFamily="34" charset="0"/>
              </a:endParaRPr>
            </a:p>
            <a:p>
              <a:pPr lvl="0" algn="ctr">
                <a:lnSpc>
                  <a:spcPct val="85000"/>
                </a:lnSpc>
                <a:spcBef>
                  <a:spcPts val="600"/>
                </a:spcBef>
                <a:spcAft>
                  <a:spcPts val="600"/>
                </a:spcAft>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47325505-4DA8-4C40-BD89-CFAA0053FD9F}"/>
                </a:ext>
              </a:extLst>
            </p:cNvPr>
            <p:cNvSpPr/>
            <p:nvPr/>
          </p:nvSpPr>
          <p:spPr>
            <a:xfrm>
              <a:off x="3077913" y="2900863"/>
              <a:ext cx="1546615" cy="1211596"/>
            </a:xfrm>
            <a:prstGeom prst="rect">
              <a:avLst/>
            </a:prstGeom>
          </p:spPr>
          <p:txBody>
            <a:bodyPr wrap="square" anchor="t" anchorCtr="1">
              <a:noAutofit/>
            </a:bodyPr>
            <a:lstStyle/>
            <a:p>
              <a:pPr lvl="0" algn="ctr">
                <a:lnSpc>
                  <a:spcPct val="85000"/>
                </a:lnSpc>
                <a:spcBef>
                  <a:spcPts val="600"/>
                </a:spcBef>
                <a:spcAft>
                  <a:spcPts val="600"/>
                </a:spcAft>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Know your customers through social logins</a:t>
              </a:r>
            </a:p>
            <a:p>
              <a:pPr lvl="0" algn="ctr">
                <a:lnSpc>
                  <a:spcPct val="85000"/>
                </a:lnSpc>
                <a:spcBef>
                  <a:spcPts val="600"/>
                </a:spcBef>
                <a:spcAft>
                  <a:spcPts val="600"/>
                </a:spcAft>
              </a:pPr>
              <a:endPar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a:extLst>
                <a:ext uri="{FF2B5EF4-FFF2-40B4-BE49-F238E27FC236}">
                  <a16:creationId xmlns:a16="http://schemas.microsoft.com/office/drawing/2014/main" id="{551D303A-1DE1-054E-BC7E-AB8A668DAEE0}"/>
                </a:ext>
              </a:extLst>
            </p:cNvPr>
            <p:cNvSpPr/>
            <p:nvPr/>
          </p:nvSpPr>
          <p:spPr>
            <a:xfrm>
              <a:off x="5235759" y="2900863"/>
              <a:ext cx="1783501" cy="1211596"/>
            </a:xfrm>
            <a:prstGeom prst="rect">
              <a:avLst/>
            </a:prstGeom>
          </p:spPr>
          <p:txBody>
            <a:bodyPr wrap="square" anchor="t" anchorCtr="1">
              <a:noAutofit/>
            </a:bodyPr>
            <a:lstStyle/>
            <a:p>
              <a:pPr>
                <a:defRP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High ROI, customer loyalty, advanced analytics and</a:t>
              </a:r>
            </a:p>
            <a:p>
              <a:pPr>
                <a:defRPr/>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marketing capabilities to improve business</a:t>
              </a:r>
            </a:p>
          </p:txBody>
        </p:sp>
        <p:sp>
          <p:nvSpPr>
            <p:cNvPr id="23" name="Rectangle 22">
              <a:extLst>
                <a:ext uri="{FF2B5EF4-FFF2-40B4-BE49-F238E27FC236}">
                  <a16:creationId xmlns:a16="http://schemas.microsoft.com/office/drawing/2014/main" id="{41F10D1B-B599-494C-9D87-625ECED72F35}"/>
                </a:ext>
              </a:extLst>
            </p:cNvPr>
            <p:cNvSpPr/>
            <p:nvPr/>
          </p:nvSpPr>
          <p:spPr>
            <a:xfrm>
              <a:off x="7393605" y="2900863"/>
              <a:ext cx="1546615" cy="1211596"/>
            </a:xfrm>
            <a:prstGeom prst="rect">
              <a:avLst/>
            </a:prstGeom>
          </p:spPr>
          <p:txBody>
            <a:bodyPr wrap="square" anchor="t" anchorCtr="1">
              <a:noAutofit/>
            </a:bodyPr>
            <a:lstStyle/>
            <a:p>
              <a:pPr lvl="0" algn="ctr">
                <a:lnSpc>
                  <a:spcPct val="85000"/>
                </a:lnSpc>
                <a:spcBef>
                  <a:spcPts val="600"/>
                </a:spcBef>
                <a:spcAft>
                  <a:spcPts val="600"/>
                </a:spcAft>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Embrace new ways to engage with your customers by running targeted email campaigns.</a:t>
              </a:r>
            </a:p>
          </p:txBody>
        </p:sp>
        <p:sp>
          <p:nvSpPr>
            <p:cNvPr id="24" name="Rectangle 23">
              <a:extLst>
                <a:ext uri="{FF2B5EF4-FFF2-40B4-BE49-F238E27FC236}">
                  <a16:creationId xmlns:a16="http://schemas.microsoft.com/office/drawing/2014/main" id="{BB423001-B71A-C845-B9BE-07FB2CB147DA}"/>
                </a:ext>
              </a:extLst>
            </p:cNvPr>
            <p:cNvSpPr/>
            <p:nvPr/>
          </p:nvSpPr>
          <p:spPr>
            <a:xfrm>
              <a:off x="9551450" y="2900863"/>
              <a:ext cx="1546615" cy="1211596"/>
            </a:xfrm>
            <a:prstGeom prst="rect">
              <a:avLst/>
            </a:prstGeom>
          </p:spPr>
          <p:txBody>
            <a:bodyPr wrap="square" anchor="t" anchorCtr="1">
              <a:noAutofit/>
            </a:bodyPr>
            <a:lstStyle/>
            <a:p>
              <a:pPr lvl="0" algn="ctr">
                <a:lnSpc>
                  <a:spcPct val="85000"/>
                </a:lnSpc>
                <a:spcBef>
                  <a:spcPts val="600"/>
                </a:spcBef>
                <a:spcAft>
                  <a:spcPts val="600"/>
                </a:spcAft>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Triggered marketing through coupons to new and existing customers</a:t>
              </a:r>
              <a:endParaRPr lang="en-US" sz="11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58950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68CB21D3-80AB-3D43-8A3C-B45F6A76CA43}"/>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SMALL BUSINESS OPPORTUNITY </a:t>
            </a:r>
            <a:b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kumimoji="0" lang="en-US" sz="4000" b="1" i="0" u="none" strike="noStrike" kern="0" cap="none" spc="0" normalizeH="0" baseline="0" noProof="0" dirty="0">
                <a:ln>
                  <a:noFill/>
                </a:ln>
                <a:solidFill>
                  <a:srgbClr val="FF8300"/>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IS FAST GROWING </a:t>
            </a:r>
          </a:p>
        </p:txBody>
      </p:sp>
      <p:sp>
        <p:nvSpPr>
          <p:cNvPr id="3" name="Rectangle 2">
            <a:extLst>
              <a:ext uri="{FF2B5EF4-FFF2-40B4-BE49-F238E27FC236}">
                <a16:creationId xmlns:a16="http://schemas.microsoft.com/office/drawing/2014/main" id="{00FB9BE1-18CA-DC4B-8FBB-8DCAE018AC96}"/>
              </a:ext>
            </a:extLst>
          </p:cNvPr>
          <p:cNvSpPr/>
          <p:nvPr/>
        </p:nvSpPr>
        <p:spPr>
          <a:xfrm>
            <a:off x="72093" y="6477028"/>
            <a:ext cx="4447310" cy="415498"/>
          </a:xfrm>
          <a:prstGeom prst="rect">
            <a:avLst/>
          </a:prstGeom>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Source: APR 2020 HPE Market Model ex China – CY2020 – SMB - Small Business (0-99 employees)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Compound Annual Growth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a:t>
            </a:r>
          </a:p>
        </p:txBody>
      </p:sp>
      <p:sp>
        <p:nvSpPr>
          <p:cNvPr id="9" name="Rectangle 8">
            <a:extLst>
              <a:ext uri="{FF2B5EF4-FFF2-40B4-BE49-F238E27FC236}">
                <a16:creationId xmlns:a16="http://schemas.microsoft.com/office/drawing/2014/main" id="{3609F6D7-081B-4741-9A7E-B9C005F6D341}"/>
              </a:ext>
            </a:extLst>
          </p:cNvPr>
          <p:cNvSpPr/>
          <p:nvPr/>
        </p:nvSpPr>
        <p:spPr>
          <a:xfrm>
            <a:off x="1179414" y="1849513"/>
            <a:ext cx="416365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Small Business Growth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by Region</a:t>
            </a:r>
          </a:p>
        </p:txBody>
      </p:sp>
      <p:sp>
        <p:nvSpPr>
          <p:cNvPr id="11" name="Rectangle 10">
            <a:extLst>
              <a:ext uri="{FF2B5EF4-FFF2-40B4-BE49-F238E27FC236}">
                <a16:creationId xmlns:a16="http://schemas.microsoft.com/office/drawing/2014/main" id="{F38D3306-4551-6B45-84E7-39BE55B62394}"/>
              </a:ext>
            </a:extLst>
          </p:cNvPr>
          <p:cNvSpPr/>
          <p:nvPr/>
        </p:nvSpPr>
        <p:spPr>
          <a:xfrm>
            <a:off x="7406410" y="2539138"/>
            <a:ext cx="2650085" cy="978729"/>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Global Small Business  </a:t>
            </a:r>
            <a:b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8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Addressable Market: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8300"/>
                </a:solidFill>
                <a:effectLst/>
                <a:uLnTx/>
                <a:uFillTx/>
                <a:latin typeface="Open Sans" panose="020B0606030504020204" pitchFamily="34" charset="0"/>
                <a:ea typeface="Open Sans" panose="020B0606030504020204" pitchFamily="34" charset="0"/>
                <a:cs typeface="Open Sans" panose="020B0606030504020204" pitchFamily="34" charset="0"/>
              </a:rPr>
              <a:t>$1.9B</a:t>
            </a:r>
            <a:endParaRPr kumimoji="0" lang="en-US" sz="2800" b="1" i="0" u="none" strike="noStrike" kern="1200" cap="none" spc="0" normalizeH="0" baseline="30000" noProof="0" dirty="0">
              <a:ln>
                <a:noFill/>
              </a:ln>
              <a:solidFill>
                <a:srgbClr val="FF83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16DD8446-A333-B447-AAC7-98C29B611CEB}"/>
              </a:ext>
            </a:extLst>
          </p:cNvPr>
          <p:cNvSpPr/>
          <p:nvPr/>
        </p:nvSpPr>
        <p:spPr bwMode="ltGray">
          <a:xfrm>
            <a:off x="5575141" y="3613647"/>
            <a:ext cx="6312621" cy="1727786"/>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24% of SMB Total Addressable Market</a:t>
            </a:r>
          </a:p>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CAGR* +6.1% (2020-23) WLAN +6.2%, Wired +6.0%</a:t>
            </a:r>
          </a:p>
          <a:p>
            <a:pPr marL="0" marR="0" lvl="0" indent="0" algn="ctr" defTabSz="914400" rtl="0" eaLnBrk="1" fontAlgn="auto" latinLnBrk="0" hangingPunct="1">
              <a:lnSpc>
                <a:spcPct val="90000"/>
              </a:lnSpc>
              <a:spcBef>
                <a:spcPts val="0"/>
              </a:spcBef>
              <a:spcAft>
                <a:spcPts val="12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69% Wired / 31% WLAN ratio</a:t>
            </a:r>
          </a:p>
          <a:p>
            <a:pPr marL="0" marR="0" lvl="0" indent="0" algn="ctr" defTabSz="914400" rtl="0" eaLnBrk="1" fontAlgn="auto" latinLnBrk="0" hangingPunct="1">
              <a:lnSpc>
                <a:spcPct val="9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678651389"/>
              </p:ext>
            </p:extLst>
          </p:nvPr>
        </p:nvGraphicFramePr>
        <p:xfrm>
          <a:off x="1364380" y="2539138"/>
          <a:ext cx="4447310" cy="28991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382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67BD85C8-A105-3C4F-B94A-7B11AA2B2BDB}"/>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REMOTE VPN SOLUTIONS </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grpSp>
        <p:nvGrpSpPr>
          <p:cNvPr id="6" name="Group 5">
            <a:extLst>
              <a:ext uri="{FF2B5EF4-FFF2-40B4-BE49-F238E27FC236}">
                <a16:creationId xmlns:a16="http://schemas.microsoft.com/office/drawing/2014/main" id="{0500B902-DB00-4144-B2A6-654C4B6B18B6}"/>
              </a:ext>
            </a:extLst>
          </p:cNvPr>
          <p:cNvGrpSpPr/>
          <p:nvPr/>
        </p:nvGrpSpPr>
        <p:grpSpPr>
          <a:xfrm>
            <a:off x="1063345" y="2339985"/>
            <a:ext cx="10065310" cy="2952451"/>
            <a:chOff x="1207621" y="2547803"/>
            <a:chExt cx="10065310" cy="2952451"/>
          </a:xfrm>
        </p:grpSpPr>
        <p:sp>
          <p:nvSpPr>
            <p:cNvPr id="3" name="Rectangle 2">
              <a:extLst>
                <a:ext uri="{FF2B5EF4-FFF2-40B4-BE49-F238E27FC236}">
                  <a16:creationId xmlns:a16="http://schemas.microsoft.com/office/drawing/2014/main" id="{540562D3-6B52-A347-8B03-5E0C75BE0F5B}"/>
                </a:ext>
              </a:extLst>
            </p:cNvPr>
            <p:cNvSpPr/>
            <p:nvPr/>
          </p:nvSpPr>
          <p:spPr>
            <a:xfrm>
              <a:off x="1207621" y="2547803"/>
              <a:ext cx="2500728" cy="2361060"/>
            </a:xfrm>
            <a:prstGeom prst="rect">
              <a:avLst/>
            </a:prstGeom>
          </p:spPr>
          <p:txBody>
            <a:bodyPr wrap="square" anchor="t" anchorCtr="1">
              <a:noAutofit/>
            </a:bodyPr>
            <a:lstStyle/>
            <a:p>
              <a:pPr lvl="0" algn="ctr">
                <a:lnSpc>
                  <a:spcPct val="85000"/>
                </a:lnSpc>
                <a:spcBef>
                  <a:spcPts val="600"/>
                </a:spcBef>
                <a:spcAft>
                  <a:spcPts val="600"/>
                </a:spcAft>
              </a:pPr>
              <a:r>
                <a:rPr lang="en-US" sz="1600" b="1" dirty="0" err="1">
                  <a:solidFill>
                    <a:srgbClr val="F5831F"/>
                  </a:solidFill>
                  <a:latin typeface="Open Sans" panose="020B0606030504020204" pitchFamily="34" charset="0"/>
                  <a:ea typeface="Open Sans" panose="020B0606030504020204" pitchFamily="34" charset="0"/>
                  <a:cs typeface="Open Sans" panose="020B0606030504020204" pitchFamily="34" charset="0"/>
                </a:rPr>
                <a:t>NordVPN</a:t>
              </a:r>
              <a:r>
                <a:rPr lang="en-US" sz="16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 is a trusted online VPN provider that powers &gt;12 million users worldwide </a:t>
              </a:r>
            </a:p>
            <a:p>
              <a:pPr lvl="0" algn="ctr">
                <a:lnSpc>
                  <a:spcPct val="85000"/>
                </a:lnSpc>
                <a:spcBef>
                  <a:spcPts val="600"/>
                </a:spcBef>
                <a:spcAft>
                  <a:spcPts val="600"/>
                </a:spcAft>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Stay secure online – </a:t>
              </a:r>
              <a:b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no matter what</a:t>
              </a:r>
            </a:p>
            <a:p>
              <a:pPr lvl="0" algn="ctr">
                <a:lnSpc>
                  <a:spcPct val="85000"/>
                </a:lnSpc>
                <a:spcBef>
                  <a:spcPts val="600"/>
                </a:spcBef>
                <a:spcAft>
                  <a:spcPts val="600"/>
                </a:spcAft>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Enjoy the internet with </a:t>
              </a:r>
              <a:b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no restrictions</a:t>
              </a:r>
            </a:p>
            <a:p>
              <a:pPr lvl="0" algn="ctr">
                <a:lnSpc>
                  <a:spcPct val="85000"/>
                </a:lnSpc>
                <a:spcBef>
                  <a:spcPts val="600"/>
                </a:spcBef>
                <a:spcAft>
                  <a:spcPts val="600"/>
                </a:spcAft>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Secure all the </a:t>
              </a:r>
              <a:b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connected devices</a:t>
              </a: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5C188AD-C1B5-734E-9A95-65C98E9064AC}"/>
                </a:ext>
              </a:extLst>
            </p:cNvPr>
            <p:cNvSpPr/>
            <p:nvPr/>
          </p:nvSpPr>
          <p:spPr>
            <a:xfrm>
              <a:off x="4989912" y="2547803"/>
              <a:ext cx="2500728" cy="2361060"/>
            </a:xfrm>
            <a:prstGeom prst="rect">
              <a:avLst/>
            </a:prstGeom>
          </p:spPr>
          <p:txBody>
            <a:bodyPr wrap="square" anchor="t" anchorCtr="1">
              <a:noAutofit/>
            </a:bodyPr>
            <a:lstStyle/>
            <a:p>
              <a:pPr lvl="0" algn="ctr">
                <a:lnSpc>
                  <a:spcPct val="85000"/>
                </a:lnSpc>
                <a:spcBef>
                  <a:spcPts val="600"/>
                </a:spcBef>
                <a:spcAft>
                  <a:spcPts val="600"/>
                </a:spcAft>
              </a:pPr>
              <a:r>
                <a:rPr lang="en-US" sz="16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Ideal for Instant On users because of a focus on simplicity, security, and value-based pricing</a:t>
              </a: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B18AB049-829B-E241-BDE9-BDB68B4DF3FF}"/>
                </a:ext>
              </a:extLst>
            </p:cNvPr>
            <p:cNvSpPr/>
            <p:nvPr/>
          </p:nvSpPr>
          <p:spPr>
            <a:xfrm>
              <a:off x="8772203" y="2547803"/>
              <a:ext cx="2500728" cy="2952451"/>
            </a:xfrm>
            <a:prstGeom prst="rect">
              <a:avLst/>
            </a:prstGeom>
          </p:spPr>
          <p:txBody>
            <a:bodyPr wrap="square" anchor="t" anchorCtr="1">
              <a:noAutofit/>
            </a:bodyPr>
            <a:lstStyle/>
            <a:p>
              <a:pPr lvl="0" algn="ctr">
                <a:lnSpc>
                  <a:spcPct val="85000"/>
                </a:lnSpc>
                <a:spcBef>
                  <a:spcPts val="600"/>
                </a:spcBef>
                <a:spcAft>
                  <a:spcPts val="600"/>
                </a:spcAft>
              </a:pPr>
              <a:r>
                <a:rPr lang="en-US" sz="16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Instant On set-up </a:t>
              </a:r>
              <a:br>
                <a:rPr lang="en-US" sz="1600" b="1" dirty="0">
                  <a:solidFill>
                    <a:srgbClr val="F5831F"/>
                  </a:solidFill>
                  <a:latin typeface="Open Sans" panose="020B0606030504020204" pitchFamily="34" charset="0"/>
                  <a:ea typeface="Open Sans" panose="020B0606030504020204" pitchFamily="34" charset="0"/>
                  <a:cs typeface="Open Sans" panose="020B0606030504020204" pitchFamily="34" charset="0"/>
                </a:rPr>
              </a:br>
              <a:r>
                <a:rPr lang="en-US" sz="16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is a breeze </a:t>
              </a:r>
            </a:p>
            <a:p>
              <a:pPr lvl="0" algn="ctr">
                <a:lnSpc>
                  <a:spcPct val="85000"/>
                </a:lnSpc>
                <a:spcBef>
                  <a:spcPts val="600"/>
                </a:spcBef>
                <a:spcAft>
                  <a:spcPts val="600"/>
                </a:spcAft>
              </a:pP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Customer uses provided VPN link and is directed to </a:t>
              </a:r>
              <a:r>
                <a:rPr lang="en-US" sz="140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NordVPN</a:t>
              </a:r>
              <a:r>
                <a:rPr lang="en-US" sz="1400" dirty="0">
                  <a:solidFill>
                    <a:srgbClr val="FFFFFF"/>
                  </a:solidFill>
                  <a:latin typeface="Open Sans" panose="020B0606030504020204" pitchFamily="34" charset="0"/>
                  <a:ea typeface="Open Sans" panose="020B0606030504020204" pitchFamily="34" charset="0"/>
                  <a:cs typeface="Open Sans" panose="020B0606030504020204" pitchFamily="34" charset="0"/>
                </a:rPr>
                <a:t> order page</a:t>
              </a:r>
            </a:p>
            <a:p>
              <a:pPr algn="ctr">
                <a:lnSpc>
                  <a:spcPct val="85000"/>
                </a:lnSpc>
                <a:spcBef>
                  <a:spcPts val="600"/>
                </a:spcBef>
                <a:spcAft>
                  <a:spcPts val="600"/>
                </a:spcAft>
              </a:pPr>
              <a:r>
                <a:rPr lang="en-US" sz="1400" dirty="0">
                  <a:latin typeface="Open Sans" panose="020B0606030504020204" pitchFamily="34" charset="0"/>
                </a:rPr>
                <a:t>Greater discounts and lower price with Instant On</a:t>
              </a:r>
            </a:p>
          </p:txBody>
        </p:sp>
      </p:grpSp>
      <p:pic>
        <p:nvPicPr>
          <p:cNvPr id="8" name="Picture 7">
            <a:extLst>
              <a:ext uri="{FF2B5EF4-FFF2-40B4-BE49-F238E27FC236}">
                <a16:creationId xmlns:a16="http://schemas.microsoft.com/office/drawing/2014/main" id="{C65ECACA-7B6B-1D43-A599-57FB02D0B6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0643" y="3933681"/>
            <a:ext cx="1930714" cy="1580427"/>
          </a:xfrm>
          <a:prstGeom prst="rect">
            <a:avLst/>
          </a:prstGeom>
        </p:spPr>
      </p:pic>
    </p:spTree>
    <p:extLst>
      <p:ext uri="{BB962C8B-B14F-4D97-AF65-F5344CB8AC3E}">
        <p14:creationId xmlns:p14="http://schemas.microsoft.com/office/powerpoint/2010/main" val="343752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67BD85C8-A105-3C4F-B94A-7B11AA2B2BDB}"/>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OTHER ENHANCEMENTS</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grpSp>
        <p:nvGrpSpPr>
          <p:cNvPr id="7" name="Group 6">
            <a:extLst>
              <a:ext uri="{FF2B5EF4-FFF2-40B4-BE49-F238E27FC236}">
                <a16:creationId xmlns:a16="http://schemas.microsoft.com/office/drawing/2014/main" id="{229D1B48-06CE-9F48-929D-1644CE9511EF}"/>
              </a:ext>
            </a:extLst>
          </p:cNvPr>
          <p:cNvGrpSpPr/>
          <p:nvPr/>
        </p:nvGrpSpPr>
        <p:grpSpPr>
          <a:xfrm>
            <a:off x="522151" y="2312275"/>
            <a:ext cx="11147699" cy="3312670"/>
            <a:chOff x="490642" y="2256857"/>
            <a:chExt cx="11147699" cy="3312670"/>
          </a:xfrm>
        </p:grpSpPr>
        <p:sp>
          <p:nvSpPr>
            <p:cNvPr id="3" name="Rectangle 2">
              <a:extLst>
                <a:ext uri="{FF2B5EF4-FFF2-40B4-BE49-F238E27FC236}">
                  <a16:creationId xmlns:a16="http://schemas.microsoft.com/office/drawing/2014/main" id="{540562D3-6B52-A347-8B03-5E0C75BE0F5B}"/>
                </a:ext>
              </a:extLst>
            </p:cNvPr>
            <p:cNvSpPr/>
            <p:nvPr/>
          </p:nvSpPr>
          <p:spPr>
            <a:xfrm>
              <a:off x="490642" y="2256857"/>
              <a:ext cx="2066717" cy="2361060"/>
            </a:xfrm>
            <a:prstGeom prst="rect">
              <a:avLst/>
            </a:prstGeom>
          </p:spPr>
          <p:txBody>
            <a:bodyPr wrap="square" anchor="t" anchorCtr="1">
              <a:noAutofit/>
            </a:bodyPr>
            <a:lstStyle/>
            <a:p>
              <a:pPr lvl="0" algn="ctr">
                <a:lnSpc>
                  <a:spcPct val="85000"/>
                </a:lnSpc>
                <a:spcBef>
                  <a:spcPts val="600"/>
                </a:spcBef>
                <a:spcAft>
                  <a:spcPts val="6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Shared services enhancement</a:t>
              </a:r>
            </a:p>
            <a:p>
              <a:pPr lvl="0" algn="ctr">
                <a:lnSpc>
                  <a:spcPct val="85000"/>
                </a:lnSpc>
                <a:spcBef>
                  <a:spcPts val="600"/>
                </a:spcBef>
                <a:spcAft>
                  <a:spcPts val="600"/>
                </a:spcAft>
              </a:pPr>
              <a:endPar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endParaRPr>
            </a:p>
            <a:p>
              <a:pPr lvl="0" algn="ctr">
                <a:lnSpc>
                  <a:spcPct val="85000"/>
                </a:lnSpc>
                <a:spcBef>
                  <a:spcPts val="600"/>
                </a:spcBef>
                <a:spcAft>
                  <a:spcPts val="6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rgbClr val="FFFFFF"/>
                  </a:solidFill>
                  <a:latin typeface="Open Sans" panose="020B0606030504020204" pitchFamily="34" charset="0"/>
                </a:rPr>
                <a:t>Instant On allows customers to use shared services such as Airplay, </a:t>
              </a:r>
              <a:r>
                <a:rPr lang="en-US" sz="1200" dirty="0" err="1">
                  <a:solidFill>
                    <a:srgbClr val="FFFFFF"/>
                  </a:solidFill>
                  <a:latin typeface="Open Sans" panose="020B0606030504020204" pitchFamily="34" charset="0"/>
                </a:rPr>
                <a:t>Airprint</a:t>
              </a:r>
              <a:r>
                <a:rPr lang="en-US" sz="1200" dirty="0">
                  <a:solidFill>
                    <a:srgbClr val="FFFFFF"/>
                  </a:solidFill>
                  <a:latin typeface="Open Sans" panose="020B0606030504020204" pitchFamily="34" charset="0"/>
                </a:rPr>
                <a:t>, Chromecast </a:t>
              </a:r>
            </a:p>
          </p:txBody>
        </p:sp>
        <p:sp>
          <p:nvSpPr>
            <p:cNvPr id="9" name="Rectangle 8">
              <a:extLst>
                <a:ext uri="{FF2B5EF4-FFF2-40B4-BE49-F238E27FC236}">
                  <a16:creationId xmlns:a16="http://schemas.microsoft.com/office/drawing/2014/main" id="{40BAAC88-C8A7-0D46-8CB3-CA4BC5430C4E}"/>
                </a:ext>
              </a:extLst>
            </p:cNvPr>
            <p:cNvSpPr/>
            <p:nvPr/>
          </p:nvSpPr>
          <p:spPr>
            <a:xfrm>
              <a:off x="3064839" y="2256857"/>
              <a:ext cx="2066717" cy="2361060"/>
            </a:xfrm>
            <a:prstGeom prst="rect">
              <a:avLst/>
            </a:prstGeom>
          </p:spPr>
          <p:txBody>
            <a:bodyPr wrap="square" anchor="t" anchorCtr="1">
              <a:noAutofit/>
            </a:bodyPr>
            <a:lstStyle/>
            <a:p>
              <a:pPr lvl="0" algn="ctr">
                <a:lnSpc>
                  <a:spcPct val="85000"/>
                </a:lnSpc>
                <a:spcBef>
                  <a:spcPts val="600"/>
                </a:spcBef>
                <a:spcAft>
                  <a:spcPts val="6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New Help and support menu </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Link to community</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Link to 3rd party integration dashboard – with details about integration with Nord VPN, Captive portals </a:t>
              </a:r>
              <a:r>
                <a:rPr lang="en-US" sz="1200" dirty="0" err="1">
                  <a:solidFill>
                    <a:srgbClr val="FFFFFF"/>
                  </a:solidFill>
                  <a:latin typeface="Open Sans" panose="020B0606030504020204" pitchFamily="34" charset="0"/>
                  <a:ea typeface="Open Sans" panose="020B0606030504020204" pitchFamily="34" charset="0"/>
                  <a:cs typeface="Open Sans" panose="020B0606030504020204" pitchFamily="34" charset="0"/>
                </a:rPr>
                <a:t>etc</a:t>
              </a:r>
              <a:endPar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Link to an Online help</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About section which gives details about the app</a:t>
              </a:r>
            </a:p>
          </p:txBody>
        </p:sp>
        <p:sp>
          <p:nvSpPr>
            <p:cNvPr id="10" name="Rectangle 9">
              <a:extLst>
                <a:ext uri="{FF2B5EF4-FFF2-40B4-BE49-F238E27FC236}">
                  <a16:creationId xmlns:a16="http://schemas.microsoft.com/office/drawing/2014/main" id="{04B80B97-CFE4-C340-BB61-31781E2C47DA}"/>
                </a:ext>
              </a:extLst>
            </p:cNvPr>
            <p:cNvSpPr/>
            <p:nvPr/>
          </p:nvSpPr>
          <p:spPr>
            <a:xfrm>
              <a:off x="5639036" y="2256857"/>
              <a:ext cx="1552755" cy="2361060"/>
            </a:xfrm>
            <a:prstGeom prst="rect">
              <a:avLst/>
            </a:prstGeom>
          </p:spPr>
          <p:txBody>
            <a:bodyPr wrap="square" anchor="t" anchorCtr="1">
              <a:noAutofit/>
            </a:bodyPr>
            <a:lstStyle/>
            <a:p>
              <a:pPr lvl="0" algn="ctr">
                <a:lnSpc>
                  <a:spcPct val="85000"/>
                </a:lnSpc>
                <a:spcBef>
                  <a:spcPts val="600"/>
                </a:spcBef>
                <a:spcAft>
                  <a:spcPts val="6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Name </a:t>
              </a:r>
              <a:b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b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your clients</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Instant On mobile app now allows its customers to add the client name on the app</a:t>
              </a:r>
            </a:p>
          </p:txBody>
        </p:sp>
        <p:sp>
          <p:nvSpPr>
            <p:cNvPr id="11" name="Rectangle 10">
              <a:extLst>
                <a:ext uri="{FF2B5EF4-FFF2-40B4-BE49-F238E27FC236}">
                  <a16:creationId xmlns:a16="http://schemas.microsoft.com/office/drawing/2014/main" id="{6A9BFEC8-48D3-ED46-BCF4-5BB2D6CE231D}"/>
                </a:ext>
              </a:extLst>
            </p:cNvPr>
            <p:cNvSpPr/>
            <p:nvPr/>
          </p:nvSpPr>
          <p:spPr>
            <a:xfrm>
              <a:off x="7699271" y="2256857"/>
              <a:ext cx="1878834" cy="3312670"/>
            </a:xfrm>
            <a:prstGeom prst="rect">
              <a:avLst/>
            </a:prstGeom>
          </p:spPr>
          <p:txBody>
            <a:bodyPr wrap="square" anchor="t" anchorCtr="1">
              <a:noAutofit/>
            </a:bodyPr>
            <a:lstStyle/>
            <a:p>
              <a:pPr lvl="0" algn="ctr">
                <a:lnSpc>
                  <a:spcPct val="85000"/>
                </a:lnSpc>
                <a:spcBef>
                  <a:spcPts val="600"/>
                </a:spcBef>
                <a:spcAft>
                  <a:spcPts val="6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Simple ACLs: With ACLs on Access Points, now we can set permissions on the clients in the employee /guest SSID such that they can: </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Access internet only </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Access Internet and specific IP address on the network</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Access all other clients and networks (unrestricted)</a:t>
              </a:r>
            </a:p>
          </p:txBody>
        </p:sp>
        <p:sp>
          <p:nvSpPr>
            <p:cNvPr id="12" name="Rectangle 11">
              <a:extLst>
                <a:ext uri="{FF2B5EF4-FFF2-40B4-BE49-F238E27FC236}">
                  <a16:creationId xmlns:a16="http://schemas.microsoft.com/office/drawing/2014/main" id="{59845B2E-3613-534F-8A9E-D0036374AE95}"/>
                </a:ext>
              </a:extLst>
            </p:cNvPr>
            <p:cNvSpPr/>
            <p:nvPr/>
          </p:nvSpPr>
          <p:spPr>
            <a:xfrm>
              <a:off x="10085586" y="2256857"/>
              <a:ext cx="1552755" cy="2361060"/>
            </a:xfrm>
            <a:prstGeom prst="rect">
              <a:avLst/>
            </a:prstGeom>
          </p:spPr>
          <p:txBody>
            <a:bodyPr wrap="square" anchor="t" anchorCtr="1">
              <a:noAutofit/>
            </a:bodyPr>
            <a:lstStyle/>
            <a:p>
              <a:pPr lvl="0" algn="ctr">
                <a:lnSpc>
                  <a:spcPct val="85000"/>
                </a:lnSpc>
                <a:spcBef>
                  <a:spcPts val="600"/>
                </a:spcBef>
                <a:spcAft>
                  <a:spcPts val="600"/>
                </a:spcAft>
              </a:pPr>
              <a:r>
                <a:rPr lang="en-US" sz="1400" b="1" dirty="0">
                  <a:solidFill>
                    <a:srgbClr val="F5831F"/>
                  </a:solidFill>
                  <a:latin typeface="Open Sans" panose="020B0606030504020204" pitchFamily="34" charset="0"/>
                  <a:ea typeface="Open Sans" panose="020B0606030504020204" pitchFamily="34" charset="0"/>
                  <a:cs typeface="Open Sans" panose="020B0606030504020204" pitchFamily="34" charset="0"/>
                </a:rPr>
                <a:t>Wired Port configs</a:t>
              </a:r>
            </a:p>
            <a:p>
              <a:pPr lvl="0"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Ability to have port profiles that enables mapping of specific SSIDs to the ports</a:t>
              </a:r>
            </a:p>
            <a:p>
              <a:pPr algn="ctr">
                <a:lnSpc>
                  <a:spcPct val="85000"/>
                </a:lnSpc>
                <a:spcBef>
                  <a:spcPts val="600"/>
                </a:spcBef>
                <a:spcAft>
                  <a:spcPts val="600"/>
                </a:spcAft>
              </a:pPr>
              <a:r>
                <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rPr>
                <a:t>Wired and wireless clients can be on the same network</a:t>
              </a:r>
            </a:p>
            <a:p>
              <a:pPr lvl="0" algn="ctr">
                <a:lnSpc>
                  <a:spcPct val="85000"/>
                </a:lnSpc>
                <a:spcBef>
                  <a:spcPts val="600"/>
                </a:spcBef>
                <a:spcAft>
                  <a:spcPts val="600"/>
                </a:spcAft>
              </a:pPr>
              <a:endParaRPr lang="en-US" sz="12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240676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SOLUTIONS FOR TODAY’S ENVIRONMENT</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grpSp>
        <p:nvGrpSpPr>
          <p:cNvPr id="23" name="Group 22">
            <a:extLst>
              <a:ext uri="{FF2B5EF4-FFF2-40B4-BE49-F238E27FC236}">
                <a16:creationId xmlns:a16="http://schemas.microsoft.com/office/drawing/2014/main" id="{ACD36AE1-F495-6D47-8ED5-7C886A4E9D3D}"/>
              </a:ext>
            </a:extLst>
          </p:cNvPr>
          <p:cNvGrpSpPr/>
          <p:nvPr/>
        </p:nvGrpSpPr>
        <p:grpSpPr>
          <a:xfrm>
            <a:off x="538471" y="2705223"/>
            <a:ext cx="8111123" cy="2354489"/>
            <a:chOff x="643815" y="3181995"/>
            <a:chExt cx="8111123" cy="2354489"/>
          </a:xfrm>
        </p:grpSpPr>
        <p:sp>
          <p:nvSpPr>
            <p:cNvPr id="3" name="Rectangle 2">
              <a:extLst>
                <a:ext uri="{FF2B5EF4-FFF2-40B4-BE49-F238E27FC236}">
                  <a16:creationId xmlns:a16="http://schemas.microsoft.com/office/drawing/2014/main" id="{A054D16A-FD2A-4040-9B50-B8DD35912552}"/>
                </a:ext>
              </a:extLst>
            </p:cNvPr>
            <p:cNvSpPr/>
            <p:nvPr/>
          </p:nvSpPr>
          <p:spPr>
            <a:xfrm>
              <a:off x="643815" y="3181995"/>
              <a:ext cx="2490841" cy="229556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RESTAURANTS/RETAIL</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Extend outdoor coverage for curb-side checkout</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Enable Mobile Point of Sale </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Video Surveillance</a:t>
              </a:r>
            </a:p>
          </p:txBody>
        </p:sp>
        <p:sp>
          <p:nvSpPr>
            <p:cNvPr id="15" name="Rectangle 14">
              <a:extLst>
                <a:ext uri="{FF2B5EF4-FFF2-40B4-BE49-F238E27FC236}">
                  <a16:creationId xmlns:a16="http://schemas.microsoft.com/office/drawing/2014/main" id="{D3A0BB70-0BE4-924A-B095-C2C334AFC633}"/>
                </a:ext>
              </a:extLst>
            </p:cNvPr>
            <p:cNvSpPr/>
            <p:nvPr/>
          </p:nvSpPr>
          <p:spPr>
            <a:xfrm>
              <a:off x="2995381" y="3240917"/>
              <a:ext cx="3183077" cy="229556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9900"/>
                  </a:solidFill>
                  <a:effectLst/>
                  <a:uLnTx/>
                  <a:uFillTx/>
                  <a:latin typeface="Open Sans" panose="020B0606030504020204" pitchFamily="34" charset="0"/>
                  <a:ea typeface="Open Sans" panose="020B0606030504020204" pitchFamily="34" charset="0"/>
                  <a:cs typeface="Open Sans" panose="020B0606030504020204" pitchFamily="34" charset="0"/>
                </a:rPr>
                <a:t>WORK FROM HOME</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Cover more space: users can spread out</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Integrated firewall to keep things secure</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Prioritization of collaboration apps – voice and video</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Always on, always accessible</a:t>
              </a:r>
            </a:p>
            <a:p>
              <a:pPr marL="0" marR="0" lvl="0" indent="0" algn="ctr" defTabSz="914400" rtl="0" eaLnBrk="1" fontAlgn="auto" latinLnBrk="0" hangingPunct="1">
                <a:lnSpc>
                  <a:spcPct val="85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85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Rectangle 16">
              <a:extLst>
                <a:ext uri="{FF2B5EF4-FFF2-40B4-BE49-F238E27FC236}">
                  <a16:creationId xmlns:a16="http://schemas.microsoft.com/office/drawing/2014/main" id="{1F1C9C18-9668-B542-89CF-22D2B5618C14}"/>
                </a:ext>
              </a:extLst>
            </p:cNvPr>
            <p:cNvSpPr/>
            <p:nvPr/>
          </p:nvSpPr>
          <p:spPr>
            <a:xfrm>
              <a:off x="6264097" y="3182863"/>
              <a:ext cx="2490841" cy="229556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MEDICAL OFFICE</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Extend Network to outside staging areas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Devices &amp; records on separate networks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Control Guest access by time of day</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Integrated firewall to protect against outside threats</a:t>
              </a:r>
            </a:p>
            <a:p>
              <a:pPr marL="0" marR="0" lvl="0" indent="0" algn="ctr" defTabSz="914400" rtl="0" eaLnBrk="1" fontAlgn="auto" latinLnBrk="0" hangingPunct="1">
                <a:lnSpc>
                  <a:spcPct val="85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85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 name="Rectangle 3"/>
          <p:cNvSpPr/>
          <p:nvPr/>
        </p:nvSpPr>
        <p:spPr>
          <a:xfrm>
            <a:off x="8862298" y="2705223"/>
            <a:ext cx="2563221" cy="2171428"/>
          </a:xfrm>
          <a:prstGeom prst="rect">
            <a:avLst/>
          </a:prstGeom>
        </p:spPr>
        <p:txBody>
          <a:bodyPr wrap="square">
            <a:sp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ONLINE LEARNING</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Prioritization of collaboration tools – voice and video</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Connect a variety of devices</a:t>
            </a:r>
          </a:p>
          <a:p>
            <a:pPr marL="0" marR="0" lvl="0" indent="0" algn="ctr" defTabSz="914400" rtl="0" eaLnBrk="1" fontAlgn="auto" latinLnBrk="0" hangingPunct="1">
              <a:lnSpc>
                <a:spcPct val="85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85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eaLnBrk="1" fontAlgn="auto" latinLnBrk="0" hangingPunct="1">
              <a:lnSpc>
                <a:spcPct val="85000"/>
              </a:lnSpc>
              <a:spcBef>
                <a:spcPts val="600"/>
              </a:spcBef>
              <a:spcAft>
                <a:spcPts val="60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a:extLst>
              <a:ext uri="{FF2B5EF4-FFF2-40B4-BE49-F238E27FC236}">
                <a16:creationId xmlns:a16="http://schemas.microsoft.com/office/drawing/2014/main" id="{2343AFA9-5328-D945-B199-4E91663AD9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6367" y="1937711"/>
            <a:ext cx="586062" cy="586062"/>
          </a:xfrm>
          <a:prstGeom prst="rect">
            <a:avLst/>
          </a:prstGeom>
        </p:spPr>
      </p:pic>
      <p:pic>
        <p:nvPicPr>
          <p:cNvPr id="18" name="person.png" descr="person.png">
            <a:extLst>
              <a:ext uri="{FF2B5EF4-FFF2-40B4-BE49-F238E27FC236}">
                <a16:creationId xmlns:a16="http://schemas.microsoft.com/office/drawing/2014/main" id="{606EECE2-FC96-5048-B30C-5ECC29656687}"/>
              </a:ext>
            </a:extLst>
          </p:cNvPr>
          <p:cNvPicPr>
            <a:picLocks noChangeAspect="1"/>
          </p:cNvPicPr>
          <p:nvPr/>
        </p:nvPicPr>
        <p:blipFill>
          <a:blip r:embed="rId5"/>
          <a:stretch>
            <a:fillRect/>
          </a:stretch>
        </p:blipFill>
        <p:spPr>
          <a:xfrm>
            <a:off x="4078141" y="1931898"/>
            <a:ext cx="664188" cy="658150"/>
          </a:xfrm>
          <a:prstGeom prst="rect">
            <a:avLst/>
          </a:prstGeom>
          <a:ln w="12700">
            <a:miter lim="400000"/>
          </a:ln>
        </p:spPr>
      </p:pic>
      <p:pic>
        <p:nvPicPr>
          <p:cNvPr id="19" name="Picture 18">
            <a:extLst>
              <a:ext uri="{FF2B5EF4-FFF2-40B4-BE49-F238E27FC236}">
                <a16:creationId xmlns:a16="http://schemas.microsoft.com/office/drawing/2014/main" id="{66D385FF-16C2-1940-9710-6DCA535A11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3122" y="1890404"/>
            <a:ext cx="545362" cy="623996"/>
          </a:xfrm>
          <a:prstGeom prst="rect">
            <a:avLst/>
          </a:prstGeom>
        </p:spPr>
      </p:pic>
      <p:pic>
        <p:nvPicPr>
          <p:cNvPr id="20" name="Picture 19">
            <a:extLst>
              <a:ext uri="{FF2B5EF4-FFF2-40B4-BE49-F238E27FC236}">
                <a16:creationId xmlns:a16="http://schemas.microsoft.com/office/drawing/2014/main" id="{994A5DA8-CE3D-7A44-8CA4-87472B1E0F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37075" y="1871437"/>
            <a:ext cx="591657" cy="718611"/>
          </a:xfrm>
          <a:prstGeom prst="rect">
            <a:avLst/>
          </a:prstGeom>
        </p:spPr>
      </p:pic>
      <p:sp>
        <p:nvSpPr>
          <p:cNvPr id="7" name="TextBox 6"/>
          <p:cNvSpPr txBox="1"/>
          <p:nvPr/>
        </p:nvSpPr>
        <p:spPr>
          <a:xfrm>
            <a:off x="1120588" y="5445395"/>
            <a:ext cx="10076330" cy="538609"/>
          </a:xfrm>
          <a:prstGeom prst="rect">
            <a:avLst/>
          </a:prstGeom>
          <a:noFill/>
          <a:ln w="3175" cap="flat">
            <a:solidFill>
              <a:srgbClr val="FF99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Simple, Secure, All-inclusive</a:t>
            </a:r>
          </a:p>
        </p:txBody>
      </p:sp>
    </p:spTree>
    <p:extLst>
      <p:ext uri="{BB962C8B-B14F-4D97-AF65-F5344CB8AC3E}">
        <p14:creationId xmlns:p14="http://schemas.microsoft.com/office/powerpoint/2010/main" val="280721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20AB11-3B03-E540-AF25-C7CA9DA68A98}"/>
              </a:ext>
            </a:extLst>
          </p:cNvPr>
          <p:cNvGrpSpPr/>
          <p:nvPr/>
        </p:nvGrpSpPr>
        <p:grpSpPr>
          <a:xfrm>
            <a:off x="1152610" y="2505420"/>
            <a:ext cx="3059090" cy="1674780"/>
            <a:chOff x="1299796" y="1850437"/>
            <a:chExt cx="3059090" cy="1674780"/>
          </a:xfrm>
        </p:grpSpPr>
        <p:sp>
          <p:nvSpPr>
            <p:cNvPr id="4" name="Title 1">
              <a:extLst>
                <a:ext uri="{FF2B5EF4-FFF2-40B4-BE49-F238E27FC236}">
                  <a16:creationId xmlns:a16="http://schemas.microsoft.com/office/drawing/2014/main" id="{BEE1A0D4-F3E5-4643-BB63-016C704E9B39}"/>
                </a:ext>
              </a:extLst>
            </p:cNvPr>
            <p:cNvSpPr txBox="1">
              <a:spLocks/>
            </p:cNvSpPr>
            <p:nvPr/>
          </p:nvSpPr>
          <p:spPr>
            <a:xfrm>
              <a:off x="1299796" y="3000365"/>
              <a:ext cx="3059090" cy="524852"/>
            </a:xfrm>
            <a:prstGeom prst="rect">
              <a:avLst/>
            </a:prstGeom>
          </p:spPr>
          <p:txBody>
            <a:bodyPr anchor="ctr" anchorCtr="1"/>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ts val="600"/>
                </a:spcBef>
                <a:spcAft>
                  <a:spcPts val="600"/>
                </a:spcAft>
                <a:buClrTx/>
                <a:buSzTx/>
                <a:buFontTx/>
                <a:buNone/>
                <a:tabLst/>
                <a:defRPr/>
              </a:pPr>
              <a:r>
                <a:rPr kumimoji="0" lang="en-US" sz="36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THANK YOU</a:t>
              </a:r>
              <a:endParaRPr kumimoji="0" lang="en-US" sz="28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2385A24E-4ACB-694E-B38A-6970E5F48E17}"/>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844833" y="1850437"/>
              <a:ext cx="1969017" cy="1037439"/>
            </a:xfrm>
            <a:prstGeom prst="rect">
              <a:avLst/>
            </a:prstGeom>
          </p:spPr>
        </p:pic>
      </p:grpSp>
    </p:spTree>
    <p:extLst>
      <p:ext uri="{BB962C8B-B14F-4D97-AF65-F5344CB8AC3E}">
        <p14:creationId xmlns:p14="http://schemas.microsoft.com/office/powerpoint/2010/main" val="79922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20AB11-3B03-E540-AF25-C7CA9DA68A98}"/>
              </a:ext>
            </a:extLst>
          </p:cNvPr>
          <p:cNvGrpSpPr/>
          <p:nvPr/>
        </p:nvGrpSpPr>
        <p:grpSpPr>
          <a:xfrm>
            <a:off x="1152610" y="2505420"/>
            <a:ext cx="3059090" cy="1674780"/>
            <a:chOff x="1299796" y="1850437"/>
            <a:chExt cx="3059090" cy="1674780"/>
          </a:xfrm>
        </p:grpSpPr>
        <p:sp>
          <p:nvSpPr>
            <p:cNvPr id="4" name="Title 1">
              <a:extLst>
                <a:ext uri="{FF2B5EF4-FFF2-40B4-BE49-F238E27FC236}">
                  <a16:creationId xmlns:a16="http://schemas.microsoft.com/office/drawing/2014/main" id="{BEE1A0D4-F3E5-4643-BB63-016C704E9B39}"/>
                </a:ext>
              </a:extLst>
            </p:cNvPr>
            <p:cNvSpPr txBox="1">
              <a:spLocks/>
            </p:cNvSpPr>
            <p:nvPr/>
          </p:nvSpPr>
          <p:spPr>
            <a:xfrm>
              <a:off x="1299796" y="3000365"/>
              <a:ext cx="3059090" cy="524852"/>
            </a:xfrm>
            <a:prstGeom prst="rect">
              <a:avLst/>
            </a:prstGeom>
          </p:spPr>
          <p:txBody>
            <a:bodyPr anchor="ctr" anchorCtr="1"/>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lvl="0" algn="ctr">
                <a:lnSpc>
                  <a:spcPct val="80000"/>
                </a:lnSpc>
                <a:spcBef>
                  <a:spcPts val="600"/>
                </a:spcBef>
                <a:spcAft>
                  <a:spcPts val="600"/>
                </a:spcAft>
                <a:defRPr/>
              </a:pPr>
              <a:r>
                <a:rPr lang="en-US" sz="3600" dirty="0">
                  <a:solidFill>
                    <a:srgbClr val="F5831F"/>
                  </a:solidFill>
                  <a:latin typeface="Open Sans" panose="020B0606030504020204" pitchFamily="34" charset="0"/>
                  <a:ea typeface="Open Sans" panose="020B0606030504020204" pitchFamily="34" charset="0"/>
                  <a:cs typeface="Open Sans" panose="020B0606030504020204" pitchFamily="34" charset="0"/>
                </a:rPr>
                <a:t>BACK UP </a:t>
              </a:r>
              <a:endPar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2385A24E-4ACB-694E-B38A-6970E5F48E17}"/>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1844833" y="1850437"/>
              <a:ext cx="1969017" cy="1037439"/>
            </a:xfrm>
            <a:prstGeom prst="rect">
              <a:avLst/>
            </a:prstGeom>
          </p:spPr>
        </p:pic>
      </p:grpSp>
    </p:spTree>
    <p:extLst>
      <p:ext uri="{BB962C8B-B14F-4D97-AF65-F5344CB8AC3E}">
        <p14:creationId xmlns:p14="http://schemas.microsoft.com/office/powerpoint/2010/main" val="334451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509262" y="1"/>
            <a:ext cx="4273222" cy="685800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INSTANT ON VS ARUBA SWITCHES</a:t>
            </a:r>
            <a:endPar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Tree>
    <p:extLst>
      <p:ext uri="{BB962C8B-B14F-4D97-AF65-F5344CB8AC3E}">
        <p14:creationId xmlns:p14="http://schemas.microsoft.com/office/powerpoint/2010/main" val="3816703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5B152CBE-65E2-504A-B11A-4D225505A758}"/>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INSTANT ON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AND CAMPUS SWITCHING</a:t>
            </a:r>
          </a:p>
        </p:txBody>
      </p:sp>
      <p:graphicFrame>
        <p:nvGraphicFramePr>
          <p:cNvPr id="3" name="Content Placeholder 3">
            <a:extLst>
              <a:ext uri="{FF2B5EF4-FFF2-40B4-BE49-F238E27FC236}">
                <a16:creationId xmlns:a16="http://schemas.microsoft.com/office/drawing/2014/main" id="{485E7609-CDA8-2A43-BA60-B211021C14D8}"/>
              </a:ext>
            </a:extLst>
          </p:cNvPr>
          <p:cNvGraphicFramePr>
            <a:graphicFrameLocks/>
          </p:cNvGraphicFramePr>
          <p:nvPr>
            <p:extLst>
              <p:ext uri="{D42A27DB-BD31-4B8C-83A1-F6EECF244321}">
                <p14:modId xmlns:p14="http://schemas.microsoft.com/office/powerpoint/2010/main" val="1709680503"/>
              </p:ext>
            </p:extLst>
          </p:nvPr>
        </p:nvGraphicFramePr>
        <p:xfrm>
          <a:off x="800021" y="1978120"/>
          <a:ext cx="10591958" cy="4219658"/>
        </p:xfrm>
        <a:graphic>
          <a:graphicData uri="http://schemas.openxmlformats.org/drawingml/2006/table">
            <a:tbl>
              <a:tblPr firstRow="1" firstCol="1" bandRow="1">
                <a:tableStyleId>{6E25E649-3F16-4E02-A733-19D2CDBF48F0}</a:tableStyleId>
              </a:tblPr>
              <a:tblGrid>
                <a:gridCol w="1678341">
                  <a:extLst>
                    <a:ext uri="{9D8B030D-6E8A-4147-A177-3AD203B41FA5}">
                      <a16:colId xmlns:a16="http://schemas.microsoft.com/office/drawing/2014/main" val="3547428554"/>
                    </a:ext>
                  </a:extLst>
                </a:gridCol>
                <a:gridCol w="4390883">
                  <a:extLst>
                    <a:ext uri="{9D8B030D-6E8A-4147-A177-3AD203B41FA5}">
                      <a16:colId xmlns:a16="http://schemas.microsoft.com/office/drawing/2014/main" val="214316960"/>
                    </a:ext>
                  </a:extLst>
                </a:gridCol>
                <a:gridCol w="4522734">
                  <a:extLst>
                    <a:ext uri="{9D8B030D-6E8A-4147-A177-3AD203B41FA5}">
                      <a16:colId xmlns:a16="http://schemas.microsoft.com/office/drawing/2014/main" val="3428551010"/>
                    </a:ext>
                  </a:extLst>
                </a:gridCol>
              </a:tblGrid>
              <a:tr h="317529">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Differentiation</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Instant On 1930 Switch</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Aruba 2540 Switch</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999683680"/>
                  </a:ext>
                </a:extLst>
              </a:tr>
              <a:tr h="619181">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Switching</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platforms</a:t>
                      </a:r>
                    </a:p>
                  </a:txBody>
                  <a:tcPr>
                    <a:lnL>
                      <a:noFill/>
                    </a:lnL>
                    <a:lnR>
                      <a:noFill/>
                    </a:lnR>
                    <a:lnT w="25400" cmpd="sng">
                      <a:noFill/>
                    </a:lnT>
                    <a:lnB>
                      <a:noFill/>
                    </a:lnB>
                    <a:lnTlToBr w="12700" cmpd="sng">
                      <a:noFill/>
                      <a:prstDash val="solid"/>
                    </a:lnTlToBr>
                    <a:lnBlToTr w="12700" cmpd="sng">
                      <a:noFill/>
                      <a:prstDash val="solid"/>
                    </a:lnBlToTr>
                    <a:solidFill>
                      <a:srgbClr val="0F3250"/>
                    </a:solidFill>
                  </a:tcPr>
                </a:tc>
                <a:tc>
                  <a:txBody>
                    <a:bodyPr/>
                    <a:lstStyle/>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8 / </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24 / 48 port models PoE/PoE+ or Non PoE</a:t>
                      </a:r>
                    </a:p>
                    <a:p>
                      <a:pPr marL="285750" indent="-285750" algn="l">
                        <a:buFont typeface="Arial" panose="020B0604020202020204" pitchFamily="34" charset="0"/>
                        <a:buChar char="•"/>
                      </a:pP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2 SFP on 8 ports, 4 SFP+ on 24/48 port switches</a:t>
                      </a: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a:noFill/>
                    </a:lnL>
                    <a:lnR>
                      <a:noFill/>
                    </a:lnR>
                    <a:lnT w="25400" cmpd="sng">
                      <a:noFill/>
                    </a:lnT>
                    <a:lnB>
                      <a:noFill/>
                    </a:lnB>
                    <a:lnTlToBr w="12700" cmpd="sng">
                      <a:noFill/>
                      <a:prstDash val="solid"/>
                    </a:lnTlToBr>
                    <a:lnBlToTr w="12700" cmpd="sng">
                      <a:noFill/>
                      <a:prstDash val="solid"/>
                    </a:lnBlToTr>
                    <a:solidFill>
                      <a:srgbClr val="0F3250"/>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 48 port models PoE+ or Non PoE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4 SFP/SFP+ on 24/48 port</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a:noFill/>
                    </a:lnL>
                    <a:lnR>
                      <a:noFill/>
                    </a:lnR>
                    <a:lnT w="25400" cmpd="sng">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588473739"/>
                  </a:ext>
                </a:extLst>
              </a:tr>
              <a:tr h="793822">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Warranty and RMA</a:t>
                      </a:r>
                    </a:p>
                  </a:txBody>
                  <a:tcP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Limited</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Lifetime</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Next</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business day shipment including fans and power supplies</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Paid shipping costs both ways</a:t>
                      </a:r>
                    </a:p>
                  </a:txBody>
                  <a:tcP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Limited Lifetime</a:t>
                      </a:r>
                    </a:p>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Next</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business day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shipment including</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fans and power supplies </a:t>
                      </a:r>
                    </a:p>
                    <a:p>
                      <a:pPr marL="285750" indent="-285750" algn="l">
                        <a:buFont typeface="Arial" panose="020B0604020202020204" pitchFamily="34" charset="0"/>
                        <a:buChar char="•"/>
                      </a:pP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Paid shipping costs both ways</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2"/>
                  </a:ext>
                </a:extLst>
              </a:tr>
              <a:tr h="619181">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Support</a:t>
                      </a:r>
                    </a:p>
                  </a:txBody>
                  <a:tcP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24x7 phone support</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for 90 days</a:t>
                      </a:r>
                    </a:p>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24x7 chat support for the entire warranty period</a:t>
                      </a:r>
                    </a:p>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Online</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community</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24x7 phone support</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for 90 days</a:t>
                      </a:r>
                    </a:p>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8x5 phone</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support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for the entire warranty period</a:t>
                      </a:r>
                    </a:p>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Online</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community</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962845101"/>
                  </a:ext>
                </a:extLst>
              </a:tr>
              <a:tr h="5522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Ease of use</a:t>
                      </a:r>
                    </a:p>
                  </a:txBody>
                  <a:tcP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Simple to deploy. No cloud key or gateway needed.</a:t>
                      </a:r>
                    </a:p>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Automatic configuration of VLAN’s across AP’s and switches</a:t>
                      </a:r>
                    </a:p>
                  </a:txBody>
                  <a:tcP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Simple to deploy. No Cloud key or gateway required.</a:t>
                      </a:r>
                    </a:p>
                    <a:p>
                      <a:pPr marL="285750" indent="-285750" algn="l">
                        <a:buFont typeface="Arial" panose="020B0604020202020204" pitchFamily="34" charset="0"/>
                        <a:buChar cha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Zero Touch</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Provisioning with Aruba Activate and Central</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4048999112"/>
                  </a:ext>
                </a:extLst>
              </a:tr>
              <a:tr h="1317744">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Management</a:t>
                      </a:r>
                    </a:p>
                  </a:txBody>
                  <a:tcPr>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Single pane of glass (Mobile</a:t>
                      </a:r>
                      <a:r>
                        <a:rPr lang="en-US" sz="110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App and Cloud Portal)</a:t>
                      </a:r>
                      <a:r>
                        <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 common interface, workflows for switches and APs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Managed firmware updates – automatic</a:t>
                      </a:r>
                      <a:r>
                        <a:rPr lang="en-US" sz="110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distribution/installation of maintenance software for bug fixes</a:t>
                      </a:r>
                      <a:r>
                        <a:rPr lang="en-US" sz="110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 security</a:t>
                      </a:r>
                      <a:endParaRPr lang="en-US" sz="16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Configuration changes via Aruba Central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Unified and consistent policy and management for wired/wireless users for Aruba switches, APs and software with management </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tools like Aruba </a:t>
                      </a:r>
                      <a:r>
                        <a:rPr lang="en-US" sz="1100" baseline="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ClearPass</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Policy Manager and Aruba Airwave</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Managed firmware updates – distribution/installation of maintenance software for bug fixes / security</a:t>
                      </a:r>
                    </a:p>
                  </a:txBody>
                  <a:tcPr>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60810975"/>
                  </a:ext>
                </a:extLst>
              </a:tr>
            </a:tbl>
          </a:graphicData>
        </a:graphic>
      </p:graphicFrame>
    </p:spTree>
    <p:extLst>
      <p:ext uri="{BB962C8B-B14F-4D97-AF65-F5344CB8AC3E}">
        <p14:creationId xmlns:p14="http://schemas.microsoft.com/office/powerpoint/2010/main" val="19105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5B152CBE-65E2-504A-B11A-4D225505A758}"/>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INSTANT ON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AND CAMPUS SWITCHING</a:t>
            </a:r>
          </a:p>
        </p:txBody>
      </p:sp>
      <p:graphicFrame>
        <p:nvGraphicFramePr>
          <p:cNvPr id="3" name="Content Placeholder 3">
            <a:extLst>
              <a:ext uri="{FF2B5EF4-FFF2-40B4-BE49-F238E27FC236}">
                <a16:creationId xmlns:a16="http://schemas.microsoft.com/office/drawing/2014/main" id="{485E7609-CDA8-2A43-BA60-B211021C14D8}"/>
              </a:ext>
            </a:extLst>
          </p:cNvPr>
          <p:cNvGraphicFramePr>
            <a:graphicFrameLocks/>
          </p:cNvGraphicFramePr>
          <p:nvPr>
            <p:extLst>
              <p:ext uri="{D42A27DB-BD31-4B8C-83A1-F6EECF244321}">
                <p14:modId xmlns:p14="http://schemas.microsoft.com/office/powerpoint/2010/main" val="4110714276"/>
              </p:ext>
            </p:extLst>
          </p:nvPr>
        </p:nvGraphicFramePr>
        <p:xfrm>
          <a:off x="800021" y="1978120"/>
          <a:ext cx="10591958" cy="4219658"/>
        </p:xfrm>
        <a:graphic>
          <a:graphicData uri="http://schemas.openxmlformats.org/drawingml/2006/table">
            <a:tbl>
              <a:tblPr firstRow="1" firstCol="1" bandRow="1">
                <a:tableStyleId>{6E25E649-3F16-4E02-A733-19D2CDBF48F0}</a:tableStyleId>
              </a:tblPr>
              <a:tblGrid>
                <a:gridCol w="1678341">
                  <a:extLst>
                    <a:ext uri="{9D8B030D-6E8A-4147-A177-3AD203B41FA5}">
                      <a16:colId xmlns:a16="http://schemas.microsoft.com/office/drawing/2014/main" val="3547428554"/>
                    </a:ext>
                  </a:extLst>
                </a:gridCol>
                <a:gridCol w="4390883">
                  <a:extLst>
                    <a:ext uri="{9D8B030D-6E8A-4147-A177-3AD203B41FA5}">
                      <a16:colId xmlns:a16="http://schemas.microsoft.com/office/drawing/2014/main" val="214316960"/>
                    </a:ext>
                  </a:extLst>
                </a:gridCol>
                <a:gridCol w="4522734">
                  <a:extLst>
                    <a:ext uri="{9D8B030D-6E8A-4147-A177-3AD203B41FA5}">
                      <a16:colId xmlns:a16="http://schemas.microsoft.com/office/drawing/2014/main" val="3428551010"/>
                    </a:ext>
                  </a:extLst>
                </a:gridCol>
              </a:tblGrid>
              <a:tr h="317529">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Differentiation</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Instant On 1930 Switch</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Aruba 2530 Switch</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999683680"/>
                  </a:ext>
                </a:extLst>
              </a:tr>
              <a:tr h="619181">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Switching</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platforms</a:t>
                      </a:r>
                    </a:p>
                  </a:txBody>
                  <a:tcPr>
                    <a:lnL>
                      <a:noFill/>
                    </a:lnL>
                    <a:lnR>
                      <a:noFill/>
                    </a:lnR>
                    <a:lnT w="25400" cmpd="sng">
                      <a:noFill/>
                    </a:lnT>
                    <a:lnB>
                      <a:noFill/>
                    </a:lnB>
                    <a:lnTlToBr w="12700" cmpd="sng">
                      <a:noFill/>
                      <a:prstDash val="solid"/>
                    </a:lnTlToBr>
                    <a:lnBlToTr w="12700" cmpd="sng">
                      <a:noFill/>
                      <a:prstDash val="solid"/>
                    </a:lnBlToTr>
                    <a:solidFill>
                      <a:srgbClr val="0F3250"/>
                    </a:solidFill>
                  </a:tcPr>
                </a:tc>
                <a:tc>
                  <a:txBody>
                    <a:bodyPr/>
                    <a:lstStyle/>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8 / 24 / 48 port models POE/POE+ or Non </a:t>
                      </a:r>
                      <a:r>
                        <a:rPr lang="en-US" sz="1100" b="0" i="0" u="none" strike="noStrike" cap="none" spc="0" baseline="0" dirty="0" err="1">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PoE</a:t>
                      </a:r>
                      <a:endPar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2 SFP on 8 port, 4 SFP+ on 24/48 port switches</a:t>
                      </a:r>
                    </a:p>
                  </a:txBody>
                  <a:tcPr anchor="ctr">
                    <a:lnL>
                      <a:noFill/>
                    </a:lnL>
                    <a:lnR>
                      <a:noFill/>
                    </a:lnR>
                    <a:lnT w="25400" cmpd="sng">
                      <a:noFill/>
                    </a:lnT>
                    <a:lnB>
                      <a:noFill/>
                    </a:lnB>
                    <a:lnTlToBr w="12700" cmpd="sng">
                      <a:noFill/>
                      <a:prstDash val="solid"/>
                    </a:lnTlToBr>
                    <a:lnBlToTr w="12700" cmpd="sng">
                      <a:noFill/>
                      <a:prstDash val="solid"/>
                    </a:lnBlToTr>
                    <a:solidFill>
                      <a:srgbClr val="0F3250"/>
                    </a:solidFill>
                  </a:tcPr>
                </a:tc>
                <a:tc>
                  <a:txBody>
                    <a:bodyPr/>
                    <a:lstStyle/>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8 / 24 / 48 port models POE+ or Non PoE</a:t>
                      </a:r>
                    </a:p>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2 SFP on 8 port / </a:t>
                      </a: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4 SFP on 24/48 port</a:t>
                      </a:r>
                    </a:p>
                  </a:txBody>
                  <a:tcPr anchor="ctr">
                    <a:lnL>
                      <a:noFill/>
                    </a:lnL>
                    <a:lnR>
                      <a:noFill/>
                    </a:lnR>
                    <a:lnT w="25400" cmpd="sng">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588473739"/>
                  </a:ext>
                </a:extLst>
              </a:tr>
              <a:tr h="793822">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Warranty and RMA</a:t>
                      </a:r>
                    </a:p>
                  </a:txBody>
                  <a:tcP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Limited Lifetime </a:t>
                      </a:r>
                    </a:p>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Next business day shipment including fans and power supplies</a:t>
                      </a:r>
                    </a:p>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Paid shipping costs both ways</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Limited Lifetime</a:t>
                      </a:r>
                    </a:p>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Next business day shipment including fans and power supplies </a:t>
                      </a:r>
                    </a:p>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Paid shipping costs both ways</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2"/>
                  </a:ext>
                </a:extLst>
              </a:tr>
              <a:tr h="619181">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Support</a:t>
                      </a:r>
                    </a:p>
                  </a:txBody>
                  <a:tcP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24x7 phone support for 90 days</a:t>
                      </a:r>
                    </a:p>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24x7 chat support for the entire warranty period</a:t>
                      </a:r>
                    </a:p>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Online community</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24x7 phone support for 90 days</a:t>
                      </a:r>
                    </a:p>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8x5 phone support for the entire warranty period</a:t>
                      </a:r>
                    </a:p>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Online community</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962845101"/>
                  </a:ext>
                </a:extLst>
              </a:tr>
              <a:tr h="5522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Ease of use</a:t>
                      </a:r>
                    </a:p>
                  </a:txBody>
                  <a:tcP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Simple to deploy. No cloud key or gateway needed.</a:t>
                      </a:r>
                    </a:p>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Automatic configuration of VLAN’s across AP’s and switches</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Simple to deploy. No Cloud key or gateway required.</a:t>
                      </a:r>
                    </a:p>
                    <a:p>
                      <a:pPr marL="285750" marR="0" indent="-285750" algn="l" defTabSz="780293" latinLnBrk="0">
                        <a:lnSpc>
                          <a:spcPct val="100000"/>
                        </a:lnSpc>
                        <a:spcBef>
                          <a:spcPts val="0"/>
                        </a:spcBef>
                        <a:spcAft>
                          <a:spcPts val="0"/>
                        </a:spcAft>
                        <a:buClrTx/>
                        <a:buSzTx/>
                        <a:buFont typeface="Arial" panose="020B0604020202020204" pitchFamily="34" charset="0"/>
                        <a:buChar char="•"/>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Zero Touch Provisioning with Aruba Activate and Central</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4048999112"/>
                  </a:ext>
                </a:extLst>
              </a:tr>
              <a:tr h="1317744">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Management</a:t>
                      </a:r>
                    </a:p>
                  </a:txBody>
                  <a:tcPr>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Single pane of glass (Mobile App and Cloud Portal) - common interface, workflows for switches and APs  </a:t>
                      </a:r>
                    </a:p>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Managed firmware updates – automatic distribution/installation of maintenance software for bug fixes / security</a:t>
                      </a:r>
                    </a:p>
                  </a:txBody>
                  <a:tcPr anchor="ctr">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Configuration changes via Aruba Central</a:t>
                      </a:r>
                    </a:p>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Unified and consistent policy and management for wired/wireless users for Aruba switches, APs and software with management tools like Aruba </a:t>
                      </a:r>
                      <a:r>
                        <a:rPr lang="en-US" sz="1100" b="0" i="0" u="none" strike="noStrike" cap="none" spc="0" baseline="0" dirty="0" err="1">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ClearPass</a:t>
                      </a: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Policy Manager and Aruba Airwave  </a:t>
                      </a:r>
                    </a:p>
                    <a:p>
                      <a:pPr marL="285750" marR="0" lvl="0" indent="-285750" algn="l" defTabSz="780293"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Managed firmware updates – distribution/installation of maintenance software for bug fixes / security</a:t>
                      </a:r>
                    </a:p>
                  </a:txBody>
                  <a:tcPr anchor="ctr">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60810975"/>
                  </a:ext>
                </a:extLst>
              </a:tr>
            </a:tbl>
          </a:graphicData>
        </a:graphic>
      </p:graphicFrame>
    </p:spTree>
    <p:extLst>
      <p:ext uri="{BB962C8B-B14F-4D97-AF65-F5344CB8AC3E}">
        <p14:creationId xmlns:p14="http://schemas.microsoft.com/office/powerpoint/2010/main" val="280818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B5BD9DF2-1B67-D546-8DB4-41F98ABC95BA}"/>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INSTANT ON 1930, ARUBA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2530, AND 2540 SWITCH COMPARISON</a:t>
            </a:r>
          </a:p>
        </p:txBody>
      </p:sp>
      <p:graphicFrame>
        <p:nvGraphicFramePr>
          <p:cNvPr id="3" name="Content Placeholder 3">
            <a:extLst>
              <a:ext uri="{FF2B5EF4-FFF2-40B4-BE49-F238E27FC236}">
                <a16:creationId xmlns:a16="http://schemas.microsoft.com/office/drawing/2014/main" id="{F40BC451-7E82-504D-B249-1BBF94A25A1A}"/>
              </a:ext>
            </a:extLst>
          </p:cNvPr>
          <p:cNvGraphicFramePr>
            <a:graphicFrameLocks/>
          </p:cNvGraphicFramePr>
          <p:nvPr>
            <p:extLst>
              <p:ext uri="{D42A27DB-BD31-4B8C-83A1-F6EECF244321}">
                <p14:modId xmlns:p14="http://schemas.microsoft.com/office/powerpoint/2010/main" val="2363760967"/>
              </p:ext>
            </p:extLst>
          </p:nvPr>
        </p:nvGraphicFramePr>
        <p:xfrm>
          <a:off x="415637" y="2036618"/>
          <a:ext cx="11291454" cy="3739265"/>
        </p:xfrm>
        <a:graphic>
          <a:graphicData uri="http://schemas.openxmlformats.org/drawingml/2006/table">
            <a:tbl>
              <a:tblPr firstRow="1" firstCol="1" bandRow="1">
                <a:tableStyleId>{6E25E649-3F16-4E02-A733-19D2CDBF48F0}</a:tableStyleId>
              </a:tblPr>
              <a:tblGrid>
                <a:gridCol w="1253807">
                  <a:extLst>
                    <a:ext uri="{9D8B030D-6E8A-4147-A177-3AD203B41FA5}">
                      <a16:colId xmlns:a16="http://schemas.microsoft.com/office/drawing/2014/main" val="3547428554"/>
                    </a:ext>
                  </a:extLst>
                </a:gridCol>
                <a:gridCol w="3359756">
                  <a:extLst>
                    <a:ext uri="{9D8B030D-6E8A-4147-A177-3AD203B41FA5}">
                      <a16:colId xmlns:a16="http://schemas.microsoft.com/office/drawing/2014/main" val="214316960"/>
                    </a:ext>
                  </a:extLst>
                </a:gridCol>
                <a:gridCol w="3299175">
                  <a:extLst>
                    <a:ext uri="{9D8B030D-6E8A-4147-A177-3AD203B41FA5}">
                      <a16:colId xmlns:a16="http://schemas.microsoft.com/office/drawing/2014/main" val="3428551010"/>
                    </a:ext>
                  </a:extLst>
                </a:gridCol>
                <a:gridCol w="3378716">
                  <a:extLst>
                    <a:ext uri="{9D8B030D-6E8A-4147-A177-3AD203B41FA5}">
                      <a16:colId xmlns:a16="http://schemas.microsoft.com/office/drawing/2014/main" val="20003"/>
                    </a:ext>
                  </a:extLst>
                </a:gridCol>
              </a:tblGrid>
              <a:tr h="309645">
                <a:tc>
                  <a:txBody>
                    <a:body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Features</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Aruba Instant On 1930  Switch</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Aruba 2530 Switch</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Aruba 2540 Switch</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999683680"/>
                  </a:ext>
                </a:extLst>
              </a:tr>
              <a:tr h="736566">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Switching</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platforms</a:t>
                      </a:r>
                    </a:p>
                  </a:txBody>
                  <a:tcPr anchor="ctr">
                    <a:lnL>
                      <a:noFill/>
                    </a:lnL>
                    <a:lnR>
                      <a:noFill/>
                    </a:lnR>
                    <a:lnT w="25400" cmpd="sng">
                      <a:noFill/>
                    </a:lnT>
                    <a:lnB>
                      <a:noFill/>
                    </a:lnB>
                    <a:lnTlToBr w="12700" cmpd="sng">
                      <a:noFill/>
                      <a:prstDash val="solid"/>
                    </a:lnTlToBr>
                    <a:lnBlToTr w="12700" cmpd="sng">
                      <a:noFill/>
                      <a:prstDash val="solid"/>
                    </a:lnBlToTr>
                    <a:solidFill>
                      <a:srgbClr val="0F395C"/>
                    </a:solidFill>
                  </a:tcPr>
                </a:tc>
                <a:tc>
                  <a:txBody>
                    <a:bodyPr/>
                    <a:lstStyle/>
                    <a:p>
                      <a:pPr marL="0" indent="0" algn="ctr">
                        <a:buFontTx/>
                        <a:buNone/>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8 / </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24 / 48 port models PoE/PoE+ or Non PoE</a:t>
                      </a:r>
                    </a:p>
                    <a:p>
                      <a:pPr marL="0" indent="0" algn="ctr">
                        <a:buFontTx/>
                        <a:buNone/>
                      </a:pP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2 SFP on 8 port, 4 SFP+ on 24/48 port switches</a:t>
                      </a: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a:noFill/>
                    </a:lnR>
                    <a:lnT w="25400" cmpd="sng">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8 / 24</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 48 port models PoE+ or Non PoE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2 SFP  on 8 port / </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4 SFP on 24/48 port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RJ-45 and micro-USB Console ports</a:t>
                      </a:r>
                      <a:endPar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a:noFill/>
                    </a:lnR>
                    <a:lnT w="25400" cmpd="sng">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24</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 48 port models PoE+ or Non PoE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4 SFP/SFP+ on 24/48 port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RJ-45 and micro-USB Console ports</a:t>
                      </a:r>
                    </a:p>
                  </a:txBody>
                  <a:tcPr anchor="ctr">
                    <a:lnL>
                      <a:noFill/>
                    </a:lnL>
                    <a:lnR>
                      <a:noFill/>
                    </a:lnR>
                    <a:lnT w="25400" cmpd="sng">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588473739"/>
                  </a:ext>
                </a:extLst>
              </a:tr>
              <a:tr h="572885">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PoE/PoE+ power budgets</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8p – 124W, 24p - 195W or 370W, 48p – 370W</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8p – 67W, 24p</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195W, 48p – 370W</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24p</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370W, 48p – 370W</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2"/>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Routing</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Static Routing (32)</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indent="0" algn="ctr">
                        <a:buFontTx/>
                        <a:buNone/>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N/A</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indent="0" algn="ctr">
                        <a:buFontTx/>
                        <a:buNone/>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Static Routing</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3"/>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MAC Addresses</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indent="0" algn="ctr">
                        <a:buFontTx/>
                        <a:buNone/>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16K</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indent="0" algn="ctr">
                        <a:buFontTx/>
                        <a:buNone/>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16K</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indent="0" algn="ctr">
                        <a:buFontTx/>
                        <a:buNone/>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16K</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962845101"/>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VLAN’s</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256</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512</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512</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5"/>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IPv6</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Host Only</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Host (Dual Stack), </a:t>
                      </a:r>
                      <a:r>
                        <a:rPr lang="en-US" sz="11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QoS</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 ACLs, VLANs</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Host (Dual Stack), QoS, ACLs, </a:t>
                      </a:r>
                      <a:b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VLANs, Routing</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6"/>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Management Interface</a:t>
                      </a:r>
                    </a:p>
                  </a:txBody>
                  <a:tcPr anchor="ctr">
                    <a:lnL>
                      <a:noFill/>
                    </a:lnL>
                    <a:lnR>
                      <a:noFill/>
                    </a:lnR>
                    <a:lnT>
                      <a:noFill/>
                    </a:lnT>
                    <a:lnB w="25400" cmpd="sng">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Web UI / AIO</a:t>
                      </a:r>
                      <a:r>
                        <a:rPr lang="en-US" sz="110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portal</a:t>
                      </a:r>
                      <a:endPar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a:noFill/>
                    </a:lnR>
                    <a:lnT>
                      <a:noFill/>
                    </a:lnT>
                    <a:lnB w="25400" cmpd="sng">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CLI / Web UI </a:t>
                      </a:r>
                    </a:p>
                  </a:txBody>
                  <a:tcPr anchor="ctr">
                    <a:lnL>
                      <a:noFill/>
                    </a:lnL>
                    <a:lnR>
                      <a:noFill/>
                    </a:lnR>
                    <a:lnT>
                      <a:noFill/>
                    </a:lnT>
                    <a:lnB w="25400" cmpd="sng">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CLI / Web UI</a:t>
                      </a:r>
                    </a:p>
                  </a:txBody>
                  <a:tcPr anchor="ctr">
                    <a:lnL>
                      <a:noFill/>
                    </a:lnL>
                    <a:lnR>
                      <a:noFill/>
                    </a:lnR>
                    <a:lnT>
                      <a:noFill/>
                    </a:lnT>
                    <a:lnB w="25400" cmpd="sng">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60810975"/>
                  </a:ext>
                </a:extLst>
              </a:tr>
            </a:tbl>
          </a:graphicData>
        </a:graphic>
      </p:graphicFrame>
    </p:spTree>
    <p:extLst>
      <p:ext uri="{BB962C8B-B14F-4D97-AF65-F5344CB8AC3E}">
        <p14:creationId xmlns:p14="http://schemas.microsoft.com/office/powerpoint/2010/main" val="155388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5B152CBE-65E2-504A-B11A-4D225505A758}"/>
              </a:ext>
            </a:extLst>
          </p:cNvPr>
          <p:cNvSpPr txBox="1"/>
          <p:nvPr/>
        </p:nvSpPr>
        <p:spPr>
          <a:xfrm>
            <a:off x="0" y="0"/>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INSTANT ON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AND HPE OFFICECONNECT SWITCHING</a:t>
            </a:r>
          </a:p>
        </p:txBody>
      </p:sp>
      <p:graphicFrame>
        <p:nvGraphicFramePr>
          <p:cNvPr id="3" name="Content Placeholder 3">
            <a:extLst>
              <a:ext uri="{FF2B5EF4-FFF2-40B4-BE49-F238E27FC236}">
                <a16:creationId xmlns:a16="http://schemas.microsoft.com/office/drawing/2014/main" id="{485E7609-CDA8-2A43-BA60-B211021C14D8}"/>
              </a:ext>
            </a:extLst>
          </p:cNvPr>
          <p:cNvGraphicFramePr>
            <a:graphicFrameLocks/>
          </p:cNvGraphicFramePr>
          <p:nvPr>
            <p:extLst>
              <p:ext uri="{D42A27DB-BD31-4B8C-83A1-F6EECF244321}">
                <p14:modId xmlns:p14="http://schemas.microsoft.com/office/powerpoint/2010/main" val="3637540492"/>
              </p:ext>
            </p:extLst>
          </p:nvPr>
        </p:nvGraphicFramePr>
        <p:xfrm>
          <a:off x="626401" y="1389420"/>
          <a:ext cx="10739938" cy="5105148"/>
        </p:xfrm>
        <a:graphic>
          <a:graphicData uri="http://schemas.openxmlformats.org/drawingml/2006/table">
            <a:tbl>
              <a:tblPr firstRow="1" firstCol="1" bandRow="1">
                <a:tableStyleId>{6E25E649-3F16-4E02-A733-19D2CDBF48F0}</a:tableStyleId>
              </a:tblPr>
              <a:tblGrid>
                <a:gridCol w="2209396">
                  <a:extLst>
                    <a:ext uri="{9D8B030D-6E8A-4147-A177-3AD203B41FA5}">
                      <a16:colId xmlns:a16="http://schemas.microsoft.com/office/drawing/2014/main" val="3547428554"/>
                    </a:ext>
                  </a:extLst>
                </a:gridCol>
                <a:gridCol w="3944621">
                  <a:extLst>
                    <a:ext uri="{9D8B030D-6E8A-4147-A177-3AD203B41FA5}">
                      <a16:colId xmlns:a16="http://schemas.microsoft.com/office/drawing/2014/main" val="214316960"/>
                    </a:ext>
                  </a:extLst>
                </a:gridCol>
                <a:gridCol w="4585921">
                  <a:extLst>
                    <a:ext uri="{9D8B030D-6E8A-4147-A177-3AD203B41FA5}">
                      <a16:colId xmlns:a16="http://schemas.microsoft.com/office/drawing/2014/main" val="3428551010"/>
                    </a:ext>
                  </a:extLst>
                </a:gridCol>
              </a:tblGrid>
              <a:tr h="275056">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Feature</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Aruba 1930 24P POE+ (JL684A)</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400" dirty="0">
                          <a:latin typeface="Open Sans" panose="020B0606030504020204" pitchFamily="34" charset="0"/>
                          <a:ea typeface="Open Sans" panose="020B0606030504020204" pitchFamily="34" charset="0"/>
                          <a:cs typeface="Open Sans" panose="020B0606030504020204" pitchFamily="34" charset="0"/>
                        </a:rPr>
                        <a:t>HPE OfficeConnect 1920S 24 P PoE+ (</a:t>
                      </a:r>
                      <a:r>
                        <a:rPr lang="en-US" sz="1400" b="1" spc="-5" baseline="0" dirty="0">
                          <a:solidFill>
                            <a:srgbClr val="FFFFFF"/>
                          </a:solidFill>
                          <a:latin typeface="Arial"/>
                          <a:cs typeface="Arial"/>
                        </a:rPr>
                        <a:t>JC926A)</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999683680"/>
                  </a:ext>
                </a:extLst>
              </a:tr>
              <a:tr h="322571">
                <a:tc>
                  <a:txBody>
                    <a:bodyPr/>
                    <a:lstStyle/>
                    <a:p>
                      <a:pPr marL="0" algn="l">
                        <a:lnSpc>
                          <a:spcPct val="100000"/>
                        </a:lnSpc>
                        <a:spcBef>
                          <a:spcPts val="0"/>
                        </a:spcBef>
                      </a:pPr>
                      <a:r>
                        <a:rPr sz="1200" spc="-5" dirty="0">
                          <a:solidFill>
                            <a:schemeClr val="tx1"/>
                          </a:solidFill>
                          <a:latin typeface="Arial"/>
                          <a:cs typeface="Arial"/>
                        </a:rPr>
                        <a:t>IPv4 </a:t>
                      </a:r>
                      <a:r>
                        <a:rPr sz="1200" dirty="0">
                          <a:solidFill>
                            <a:schemeClr val="tx1"/>
                          </a:solidFill>
                          <a:latin typeface="Arial"/>
                          <a:cs typeface="Arial"/>
                        </a:rPr>
                        <a:t>Routes</a:t>
                      </a: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algn="ctr">
                        <a:lnSpc>
                          <a:spcPct val="100000"/>
                        </a:lnSpc>
                        <a:spcBef>
                          <a:spcPts val="0"/>
                        </a:spcBef>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32</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algn="ctr">
                        <a:lnSpc>
                          <a:spcPct val="100000"/>
                        </a:lnSpc>
                        <a:spcBef>
                          <a:spcPts val="0"/>
                        </a:spcBef>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32</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2"/>
                  </a:ext>
                </a:extLst>
              </a:tr>
              <a:tr h="276623">
                <a:tc>
                  <a:txBody>
                    <a:bodyPr/>
                    <a:lstStyle/>
                    <a:p>
                      <a:pPr marL="0" algn="l">
                        <a:lnSpc>
                          <a:spcPct val="100000"/>
                        </a:lnSpc>
                        <a:spcBef>
                          <a:spcPts val="0"/>
                        </a:spcBef>
                      </a:pPr>
                      <a:r>
                        <a:rPr sz="1200" spc="-5" dirty="0">
                          <a:solidFill>
                            <a:schemeClr val="tx1"/>
                          </a:solidFill>
                          <a:latin typeface="Arial"/>
                          <a:cs typeface="Arial"/>
                        </a:rPr>
                        <a:t>IPv6 </a:t>
                      </a:r>
                      <a:r>
                        <a:rPr sz="1200" dirty="0">
                          <a:solidFill>
                            <a:schemeClr val="tx1"/>
                          </a:solidFill>
                          <a:latin typeface="Arial"/>
                          <a:cs typeface="Arial"/>
                        </a:rPr>
                        <a:t>Routes</a:t>
                      </a:r>
                    </a:p>
                  </a:txBody>
                  <a:tcPr marL="0" marR="0" marT="81915" marB="0">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algn="ctr">
                        <a:lnSpc>
                          <a:spcPct val="100000"/>
                        </a:lnSpc>
                        <a:spcBef>
                          <a:spcPts val="0"/>
                        </a:spcBef>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algn="ctr">
                        <a:lnSpc>
                          <a:spcPct val="100000"/>
                        </a:lnSpc>
                        <a:spcBef>
                          <a:spcPts val="0"/>
                        </a:spcBef>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32</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962845101"/>
                  </a:ext>
                </a:extLst>
              </a:tr>
              <a:tr h="244753">
                <a:tc>
                  <a:txBody>
                    <a:bodyPr/>
                    <a:lstStyle/>
                    <a:p>
                      <a:pPr marL="0" algn="l">
                        <a:lnSpc>
                          <a:spcPct val="100000"/>
                        </a:lnSpc>
                        <a:spcBef>
                          <a:spcPts val="0"/>
                        </a:spcBef>
                      </a:pPr>
                      <a:r>
                        <a:rPr sz="1200" dirty="0">
                          <a:solidFill>
                            <a:schemeClr val="tx1"/>
                          </a:solidFill>
                          <a:latin typeface="Arial"/>
                          <a:cs typeface="Arial"/>
                        </a:rPr>
                        <a:t>Stacking</a:t>
                      </a: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algn="ctr">
                        <a:lnSpc>
                          <a:spcPct val="100000"/>
                        </a:lnSpc>
                        <a:spcBef>
                          <a:spcPts val="0"/>
                        </a:spcBef>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algn="ctr">
                        <a:lnSpc>
                          <a:spcPct val="100000"/>
                        </a:lnSpc>
                        <a:spcBef>
                          <a:spcPts val="0"/>
                        </a:spcBef>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4048999112"/>
                  </a:ext>
                </a:extLst>
              </a:tr>
              <a:tr h="290767">
                <a:tc>
                  <a:txBody>
                    <a:bodyPr/>
                    <a:lstStyle/>
                    <a:p>
                      <a:pPr marL="0" algn="l">
                        <a:lnSpc>
                          <a:spcPct val="100000"/>
                        </a:lnSpc>
                        <a:spcBef>
                          <a:spcPts val="0"/>
                        </a:spcBef>
                      </a:pPr>
                      <a:r>
                        <a:rPr sz="1200" dirty="0">
                          <a:solidFill>
                            <a:schemeClr val="tx1"/>
                          </a:solidFill>
                          <a:latin typeface="Arial"/>
                          <a:cs typeface="Arial"/>
                        </a:rPr>
                        <a:t>Routing</a:t>
                      </a:r>
                      <a:r>
                        <a:rPr sz="1200" spc="-35" dirty="0">
                          <a:solidFill>
                            <a:schemeClr val="tx1"/>
                          </a:solidFill>
                          <a:latin typeface="Arial"/>
                          <a:cs typeface="Arial"/>
                        </a:rPr>
                        <a:t> </a:t>
                      </a:r>
                      <a:r>
                        <a:rPr sz="1200" spc="-5" dirty="0">
                          <a:solidFill>
                            <a:schemeClr val="tx1"/>
                          </a:solidFill>
                          <a:latin typeface="Arial"/>
                          <a:cs typeface="Arial"/>
                        </a:rPr>
                        <a:t>Support</a:t>
                      </a:r>
                      <a:endParaRPr sz="1200" dirty="0">
                        <a:solidFill>
                          <a:schemeClr val="tx1"/>
                        </a:solidFill>
                        <a:latin typeface="Arial"/>
                        <a:cs typeface="Arial"/>
                      </a:endParaRPr>
                    </a:p>
                  </a:txBody>
                  <a:tcPr marL="0" marR="0" marT="8763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algn="ctr">
                        <a:lnSpc>
                          <a:spcPct val="100000"/>
                        </a:lnSpc>
                        <a:spcBef>
                          <a:spcPts val="0"/>
                        </a:spcBef>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Static IPv4</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763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algn="ctr">
                        <a:lnSpc>
                          <a:spcPct val="100000"/>
                        </a:lnSpc>
                        <a:spcBef>
                          <a:spcPts val="0"/>
                        </a:spcBef>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Static IPv4</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763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60810975"/>
                  </a:ext>
                </a:extLst>
              </a:tr>
              <a:tr h="229376">
                <a:tc>
                  <a:txBody>
                    <a:bodyPr/>
                    <a:lstStyle/>
                    <a:p>
                      <a:pPr marL="0" algn="l">
                        <a:lnSpc>
                          <a:spcPct val="100000"/>
                        </a:lnSpc>
                        <a:spcBef>
                          <a:spcPts val="0"/>
                        </a:spcBef>
                      </a:pPr>
                      <a:r>
                        <a:rPr sz="1200" b="1" i="0" u="none" strike="noStrike" cap="none" spc="0" baseline="0" dirty="0">
                          <a:ln>
                            <a:noFill/>
                          </a:ln>
                          <a:solidFill>
                            <a:schemeClr val="tx1"/>
                          </a:solidFill>
                          <a:uFillTx/>
                          <a:latin typeface="Arial"/>
                          <a:ea typeface="+mn-ea"/>
                          <a:cs typeface="Arial"/>
                          <a:sym typeface="Arial"/>
                        </a:rPr>
                        <a:t>Forwarding Capacity</a:t>
                      </a: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128 </a:t>
                      </a:r>
                      <a:r>
                        <a:rPr lang="en-US" sz="1100" b="0" i="0" u="none" strike="noStrike" cap="none" spc="0" baseline="0" dirty="0" err="1">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Gbps</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56</a:t>
                      </a: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Gbps</a:t>
                      </a: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336951637"/>
                  </a:ext>
                </a:extLst>
              </a:tr>
              <a:tr h="243226">
                <a:tc>
                  <a:txBody>
                    <a:bodyPr/>
                    <a:lstStyle/>
                    <a:p>
                      <a:pPr marL="0" algn="l">
                        <a:lnSpc>
                          <a:spcPct val="100000"/>
                        </a:lnSpc>
                        <a:spcBef>
                          <a:spcPts val="0"/>
                        </a:spcBef>
                      </a:pPr>
                      <a:r>
                        <a:rPr sz="1200" b="1" i="0" u="none" strike="noStrike" cap="none" spc="0" baseline="0" dirty="0">
                          <a:ln>
                            <a:noFill/>
                          </a:ln>
                          <a:solidFill>
                            <a:schemeClr val="tx1"/>
                          </a:solidFill>
                          <a:uFillTx/>
                          <a:latin typeface="Arial"/>
                          <a:ea typeface="+mn-ea"/>
                          <a:cs typeface="Arial"/>
                          <a:sym typeface="Arial"/>
                        </a:rPr>
                        <a:t>Throughput</a:t>
                      </a: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95.2 </a:t>
                      </a:r>
                      <a:r>
                        <a:rPr lang="en-US" sz="1100" b="0" i="0" u="none" strike="noStrike" cap="none" spc="0" baseline="0" dirty="0" err="1">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Mpps</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41.7</a:t>
                      </a: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Mpps</a:t>
                      </a: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318986990"/>
                  </a:ext>
                </a:extLst>
              </a:tr>
              <a:tr h="240635">
                <a:tc>
                  <a:txBody>
                    <a:bodyPr/>
                    <a:lstStyle/>
                    <a:p>
                      <a:pPr marL="0" algn="l">
                        <a:lnSpc>
                          <a:spcPct val="100000"/>
                        </a:lnSpc>
                        <a:spcBef>
                          <a:spcPts val="0"/>
                        </a:spcBef>
                      </a:pPr>
                      <a:r>
                        <a:rPr sz="1200" b="1" i="0" u="none" strike="noStrike" cap="none" spc="0" baseline="0" dirty="0">
                          <a:ln>
                            <a:noFill/>
                          </a:ln>
                          <a:solidFill>
                            <a:schemeClr val="tx1"/>
                          </a:solidFill>
                          <a:uFillTx/>
                          <a:latin typeface="Arial"/>
                          <a:ea typeface="+mn-ea"/>
                          <a:cs typeface="Arial"/>
                          <a:sym typeface="Arial"/>
                        </a:rPr>
                        <a:t>Packet Buffer</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TBD</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512 KB</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532481445"/>
                  </a:ext>
                </a:extLst>
              </a:tr>
              <a:tr h="240635">
                <a:tc>
                  <a:txBody>
                    <a:bodyPr/>
                    <a:lstStyle/>
                    <a:p>
                      <a:pPr marL="0" algn="l">
                        <a:lnSpc>
                          <a:spcPct val="100000"/>
                        </a:lnSpc>
                        <a:spcBef>
                          <a:spcPts val="0"/>
                        </a:spcBef>
                      </a:pPr>
                      <a:r>
                        <a:rPr lang="en-US" sz="1200" b="1" i="0" u="none" strike="noStrike" cap="none" spc="0" baseline="0" dirty="0">
                          <a:ln>
                            <a:noFill/>
                          </a:ln>
                          <a:solidFill>
                            <a:schemeClr val="tx1"/>
                          </a:solidFill>
                          <a:uFillTx/>
                          <a:latin typeface="Arial"/>
                          <a:ea typeface="+mn-ea"/>
                          <a:cs typeface="Arial"/>
                          <a:sym typeface="Arial"/>
                        </a:rPr>
                        <a:t>100M/1G uplink (SFP)</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Fixed: </a:t>
                      </a: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up to 4 SFP uplinks</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645090845"/>
                  </a:ext>
                </a:extLst>
              </a:tr>
              <a:tr h="334474">
                <a:tc>
                  <a:txBody>
                    <a:bodyPr/>
                    <a:lstStyle/>
                    <a:p>
                      <a:pPr marL="0" algn="l">
                        <a:lnSpc>
                          <a:spcPct val="100000"/>
                        </a:lnSpc>
                        <a:spcBef>
                          <a:spcPts val="0"/>
                        </a:spcBef>
                      </a:pPr>
                      <a:r>
                        <a:rPr lang="en-US" sz="1200" b="1" i="0" u="none" strike="noStrike" cap="none" spc="0" baseline="0" dirty="0">
                          <a:ln>
                            <a:noFill/>
                          </a:ln>
                          <a:solidFill>
                            <a:schemeClr val="tx1"/>
                          </a:solidFill>
                          <a:uFillTx/>
                          <a:latin typeface="Arial"/>
                          <a:ea typeface="+mn-ea"/>
                          <a:cs typeface="Arial"/>
                          <a:sym typeface="Arial"/>
                        </a:rPr>
                        <a:t>1G/10G uplink (SFP+)</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Fixed: up to 4 SFP+ uplinks</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No</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4182108575"/>
                  </a:ext>
                </a:extLst>
              </a:tr>
              <a:tr h="330873">
                <a:tc>
                  <a:txBody>
                    <a:bodyPr/>
                    <a:lstStyle/>
                    <a:p>
                      <a:pPr marL="0" algn="l">
                        <a:lnSpc>
                          <a:spcPct val="100000"/>
                        </a:lnSpc>
                        <a:spcBef>
                          <a:spcPts val="0"/>
                        </a:spcBef>
                      </a:pPr>
                      <a:r>
                        <a:rPr lang="en-US" sz="1200" b="1" i="0" u="none" strike="noStrike" cap="none" spc="0" baseline="0" dirty="0">
                          <a:ln>
                            <a:noFill/>
                          </a:ln>
                          <a:solidFill>
                            <a:schemeClr val="tx1"/>
                          </a:solidFill>
                          <a:uFillTx/>
                          <a:latin typeface="Arial"/>
                          <a:ea typeface="+mn-ea"/>
                          <a:cs typeface="Arial"/>
                          <a:sym typeface="Arial"/>
                        </a:rPr>
                        <a:t>Management</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Cloud Portal / Local Web </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Web / Limited CLI</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3150849805"/>
                  </a:ext>
                </a:extLst>
              </a:tr>
              <a:tr h="330873">
                <a:tc>
                  <a:txBody>
                    <a:bodyPr/>
                    <a:lstStyle/>
                    <a:p>
                      <a:pPr marL="0" marR="0" indent="0" algn="l" defTabSz="780293" latinLnBrk="0">
                        <a:lnSpc>
                          <a:spcPct val="100000"/>
                        </a:lnSpc>
                        <a:spcBef>
                          <a:spcPts val="0"/>
                        </a:spcBef>
                        <a:spcAft>
                          <a:spcPts val="0"/>
                        </a:spcAft>
                        <a:buClrTx/>
                        <a:buSzTx/>
                        <a:buFontTx/>
                        <a:buNone/>
                        <a:tabLst/>
                      </a:pPr>
                      <a:r>
                        <a:rPr lang="en-US" sz="1200" b="1" i="0" u="none" strike="noStrike" cap="none" spc="0" baseline="0" dirty="0">
                          <a:ln>
                            <a:noFill/>
                          </a:ln>
                          <a:solidFill>
                            <a:schemeClr val="tx1"/>
                          </a:solidFill>
                          <a:uFillTx/>
                          <a:latin typeface="Arial"/>
                          <a:ea typeface="+mn-ea"/>
                          <a:cs typeface="Arial"/>
                          <a:sym typeface="Arial"/>
                        </a:rPr>
                        <a:t>Management / Fees Yearly</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No Charge</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No Charge</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948905864"/>
                  </a:ext>
                </a:extLst>
              </a:tr>
              <a:tr h="330873">
                <a:tc>
                  <a:txBody>
                    <a:bodyPr/>
                    <a:lstStyle/>
                    <a:p>
                      <a:pPr marL="0" marR="0" indent="0" algn="l" defTabSz="780293" latinLnBrk="0">
                        <a:lnSpc>
                          <a:spcPct val="100000"/>
                        </a:lnSpc>
                        <a:spcBef>
                          <a:spcPts val="0"/>
                        </a:spcBef>
                        <a:spcAft>
                          <a:spcPts val="0"/>
                        </a:spcAft>
                        <a:buClrTx/>
                        <a:buSzTx/>
                        <a:buFontTx/>
                        <a:buNone/>
                        <a:tabLst/>
                      </a:pPr>
                      <a:r>
                        <a:rPr lang="en-US" sz="1200" b="1" i="0" u="none" strike="noStrike" cap="none" spc="0" baseline="0" dirty="0">
                          <a:ln>
                            <a:noFill/>
                          </a:ln>
                          <a:solidFill>
                            <a:schemeClr val="tx1"/>
                          </a:solidFill>
                          <a:uFillTx/>
                          <a:latin typeface="Arial"/>
                          <a:ea typeface="+mn-ea"/>
                          <a:cs typeface="Arial"/>
                          <a:sym typeface="Arial"/>
                        </a:rPr>
                        <a:t>Acoustic (Max Decibels)</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TBD</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53.3 dB</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042399515"/>
                  </a:ext>
                </a:extLst>
              </a:tr>
              <a:tr h="330873">
                <a:tc>
                  <a:txBody>
                    <a:bodyPr/>
                    <a:lstStyle/>
                    <a:p>
                      <a:pPr marL="0" marR="0" indent="0" algn="l" defTabSz="780293" latinLnBrk="0">
                        <a:lnSpc>
                          <a:spcPct val="100000"/>
                        </a:lnSpc>
                        <a:spcBef>
                          <a:spcPts val="0"/>
                        </a:spcBef>
                        <a:spcAft>
                          <a:spcPts val="0"/>
                        </a:spcAft>
                        <a:buClrTx/>
                        <a:buSzTx/>
                        <a:buFontTx/>
                        <a:buNone/>
                        <a:tabLst/>
                      </a:pPr>
                      <a:r>
                        <a:rPr sz="1200" b="1" i="0" u="none" strike="noStrike" cap="none" spc="0" baseline="0" dirty="0">
                          <a:ln>
                            <a:noFill/>
                          </a:ln>
                          <a:solidFill>
                            <a:schemeClr val="tx1"/>
                          </a:solidFill>
                          <a:uFillTx/>
                          <a:latin typeface="Arial"/>
                          <a:ea typeface="+mn-ea"/>
                          <a:cs typeface="Arial"/>
                          <a:sym typeface="Arial"/>
                        </a:rPr>
                        <a:t>PoE/PoE+</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Fixed</a:t>
                      </a: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up to 370 W </a:t>
                      </a:r>
                      <a:r>
                        <a:rPr lang="en-US" sz="1100" b="0" i="0" u="none" strike="noStrike" cap="none" spc="0" baseline="0" dirty="0" err="1">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PoE</a:t>
                      </a: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internal</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Fixed:</a:t>
                      </a: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up to </a:t>
                      </a: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370</a:t>
                      </a: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W </a:t>
                      </a:r>
                      <a:r>
                        <a:rPr lang="en-US" sz="1100" b="0" i="0" u="none" strike="noStrike" cap="none" spc="0" baseline="0" dirty="0" err="1">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PoE</a:t>
                      </a: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internal</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3116970840"/>
                  </a:ext>
                </a:extLst>
              </a:tr>
              <a:tr h="330873">
                <a:tc>
                  <a:txBody>
                    <a:bodyPr/>
                    <a:lstStyle/>
                    <a:p>
                      <a:pPr marL="0" marR="0" indent="0" algn="l" defTabSz="780293" latinLnBrk="0">
                        <a:lnSpc>
                          <a:spcPct val="100000"/>
                        </a:lnSpc>
                        <a:spcBef>
                          <a:spcPts val="0"/>
                        </a:spcBef>
                        <a:spcAft>
                          <a:spcPts val="0"/>
                        </a:spcAft>
                        <a:buClrTx/>
                        <a:buSzTx/>
                        <a:buFontTx/>
                        <a:buNone/>
                        <a:tabLst/>
                      </a:pPr>
                      <a:r>
                        <a:rPr sz="1200" b="1" i="0" u="none" strike="noStrike" cap="none" spc="0" baseline="0" dirty="0">
                          <a:ln>
                            <a:noFill/>
                          </a:ln>
                          <a:solidFill>
                            <a:schemeClr val="tx1"/>
                          </a:solidFill>
                          <a:uFillTx/>
                          <a:latin typeface="Arial"/>
                          <a:ea typeface="+mn-ea"/>
                          <a:cs typeface="Arial"/>
                          <a:sym typeface="Arial"/>
                        </a:rPr>
                        <a:t>MAC Address</a:t>
                      </a:r>
                      <a:r>
                        <a:rPr lang="en-US" sz="1200" b="1" i="0" u="none" strike="noStrike" cap="none" spc="0" baseline="0" dirty="0">
                          <a:ln>
                            <a:noFill/>
                          </a:ln>
                          <a:solidFill>
                            <a:schemeClr val="tx1"/>
                          </a:solidFill>
                          <a:uFillTx/>
                          <a:latin typeface="Arial"/>
                          <a:ea typeface="+mn-ea"/>
                          <a:cs typeface="Arial"/>
                          <a:sym typeface="Arial"/>
                        </a:rPr>
                        <a:t> Table</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16k</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16K</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4226980216"/>
                  </a:ext>
                </a:extLst>
              </a:tr>
              <a:tr h="330873">
                <a:tc>
                  <a:txBody>
                    <a:bodyPr/>
                    <a:lstStyle/>
                    <a:p>
                      <a:pPr marL="0" marR="0" indent="0" algn="l" defTabSz="780293" latinLnBrk="0">
                        <a:lnSpc>
                          <a:spcPct val="100000"/>
                        </a:lnSpc>
                        <a:spcBef>
                          <a:spcPts val="0"/>
                        </a:spcBef>
                        <a:spcAft>
                          <a:spcPts val="0"/>
                        </a:spcAft>
                        <a:buClrTx/>
                        <a:buSzTx/>
                        <a:buFontTx/>
                        <a:buNone/>
                        <a:tabLst/>
                      </a:pPr>
                      <a:r>
                        <a:rPr lang="en-US" sz="1200" b="1" i="0" u="none" strike="noStrike" cap="none" spc="0" baseline="0" dirty="0">
                          <a:ln>
                            <a:noFill/>
                          </a:ln>
                          <a:solidFill>
                            <a:schemeClr val="tx1"/>
                          </a:solidFill>
                          <a:uFillTx/>
                          <a:latin typeface="Arial"/>
                          <a:ea typeface="+mn-ea"/>
                          <a:cs typeface="Arial"/>
                          <a:sym typeface="Arial"/>
                        </a:rPr>
                        <a:t>Automation</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591383996"/>
                  </a:ext>
                </a:extLst>
              </a:tr>
              <a:tr h="240636">
                <a:tc>
                  <a:txBody>
                    <a:bodyPr/>
                    <a:lstStyle/>
                    <a:p>
                      <a:pPr marL="0" marR="0" indent="0" algn="l" defTabSz="780293" latinLnBrk="0">
                        <a:lnSpc>
                          <a:spcPct val="100000"/>
                        </a:lnSpc>
                        <a:spcBef>
                          <a:spcPts val="0"/>
                        </a:spcBef>
                        <a:spcAft>
                          <a:spcPts val="0"/>
                        </a:spcAft>
                        <a:buClrTx/>
                        <a:buSzTx/>
                        <a:buFontTx/>
                        <a:buNone/>
                        <a:tabLst/>
                      </a:pPr>
                      <a:r>
                        <a:rPr sz="1200" b="1" i="0" u="none" strike="noStrike" cap="none" spc="0" baseline="0" dirty="0">
                          <a:ln>
                            <a:noFill/>
                          </a:ln>
                          <a:solidFill>
                            <a:schemeClr val="tx1"/>
                          </a:solidFill>
                          <a:uFillTx/>
                          <a:latin typeface="Arial"/>
                          <a:ea typeface="+mn-ea"/>
                          <a:cs typeface="Arial"/>
                          <a:sym typeface="Arial"/>
                        </a:rPr>
                        <a:t>Warranty</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Limited Lifetime</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Limited </a:t>
                      </a: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Lifetime</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306132026"/>
                  </a:ext>
                </a:extLst>
              </a:tr>
            </a:tbl>
          </a:graphicData>
        </a:graphic>
      </p:graphicFrame>
    </p:spTree>
    <p:extLst>
      <p:ext uri="{BB962C8B-B14F-4D97-AF65-F5344CB8AC3E}">
        <p14:creationId xmlns:p14="http://schemas.microsoft.com/office/powerpoint/2010/main" val="254836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SMB’S ADOPTING </a:t>
            </a:r>
            <a:r>
              <a:rPr lang="en-US" sz="40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NEW TECHNOLOGIES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TO STAY AHEAD OF THE CURVE</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
        <p:nvSpPr>
          <p:cNvPr id="3" name="Rectangle 2">
            <a:extLst>
              <a:ext uri="{FF2B5EF4-FFF2-40B4-BE49-F238E27FC236}">
                <a16:creationId xmlns:a16="http://schemas.microsoft.com/office/drawing/2014/main" id="{A054D16A-FD2A-4040-9B50-B8DD35912552}"/>
              </a:ext>
            </a:extLst>
          </p:cNvPr>
          <p:cNvSpPr/>
          <p:nvPr/>
        </p:nvSpPr>
        <p:spPr>
          <a:xfrm>
            <a:off x="752102" y="3422653"/>
            <a:ext cx="1871405" cy="181475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68%</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have a focus </a:t>
            </a:r>
            <a:b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investing in replacing outdated IT infrastructure </a:t>
            </a:r>
            <a:b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2020.</a:t>
            </a:r>
            <a:r>
              <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4" name="Rectangle 3">
            <a:extLst>
              <a:ext uri="{FF2B5EF4-FFF2-40B4-BE49-F238E27FC236}">
                <a16:creationId xmlns:a16="http://schemas.microsoft.com/office/drawing/2014/main" id="{027A1FF2-9972-3044-B4B8-42E1F2F0EF01}"/>
              </a:ext>
            </a:extLst>
          </p:cNvPr>
          <p:cNvSpPr/>
          <p:nvPr/>
        </p:nvSpPr>
        <p:spPr>
          <a:xfrm>
            <a:off x="2998732" y="3422653"/>
            <a:ext cx="1871405" cy="1840510"/>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35%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Have a focus on investing in technology to combat increased security threats.</a:t>
            </a:r>
            <a:r>
              <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5" name="Rectangle 4">
            <a:extLst>
              <a:ext uri="{FF2B5EF4-FFF2-40B4-BE49-F238E27FC236}">
                <a16:creationId xmlns:a16="http://schemas.microsoft.com/office/drawing/2014/main" id="{51D2C408-7D93-314E-AA4F-111EAD45086B}"/>
              </a:ext>
            </a:extLst>
          </p:cNvPr>
          <p:cNvSpPr/>
          <p:nvPr/>
        </p:nvSpPr>
        <p:spPr>
          <a:xfrm>
            <a:off x="5245362" y="3422653"/>
            <a:ext cx="1701277" cy="1183688"/>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44%</a:t>
            </a:r>
            <a:b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plan to use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IT automation tools.</a:t>
            </a:r>
            <a:r>
              <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7" name="Rectangle 6">
            <a:extLst>
              <a:ext uri="{FF2B5EF4-FFF2-40B4-BE49-F238E27FC236}">
                <a16:creationId xmlns:a16="http://schemas.microsoft.com/office/drawing/2014/main" id="{4EF2A923-546C-DF48-96F9-ACB18B5BFB77}"/>
              </a:ext>
            </a:extLst>
          </p:cNvPr>
          <p:cNvSpPr/>
          <p:nvPr/>
        </p:nvSpPr>
        <p:spPr>
          <a:xfrm>
            <a:off x="7321864" y="3422653"/>
            <a:ext cx="1871405" cy="217750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35%</a:t>
            </a:r>
            <a:b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of the total IT spend</a:t>
            </a: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would be allocated to Hardware refresh for small businesses</a:t>
            </a:r>
            <a:r>
              <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a:t>
            </a:r>
          </a:p>
        </p:txBody>
      </p:sp>
      <p:sp>
        <p:nvSpPr>
          <p:cNvPr id="9" name="Rectangle 8">
            <a:extLst>
              <a:ext uri="{FF2B5EF4-FFF2-40B4-BE49-F238E27FC236}">
                <a16:creationId xmlns:a16="http://schemas.microsoft.com/office/drawing/2014/main" id="{B81C9FB6-A4FF-474E-81C8-84BD302944DA}"/>
              </a:ext>
            </a:extLst>
          </p:cNvPr>
          <p:cNvSpPr/>
          <p:nvPr/>
        </p:nvSpPr>
        <p:spPr>
          <a:xfrm>
            <a:off x="9568494" y="3422653"/>
            <a:ext cx="1871405" cy="217750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50%</a:t>
            </a:r>
            <a:b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of SMBs will adopt a Cloud-First approach </a:t>
            </a: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when sourcing software, infrastructure, or platforms</a:t>
            </a:r>
            <a:r>
              <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2</a:t>
            </a: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 by 2021.</a:t>
            </a:r>
            <a:endPar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35CC995-DAB4-8B4F-935E-A5EABD600A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1415" y="2614410"/>
            <a:ext cx="652779" cy="650383"/>
          </a:xfrm>
          <a:prstGeom prst="rect">
            <a:avLst/>
          </a:prstGeom>
        </p:spPr>
      </p:pic>
      <p:pic>
        <p:nvPicPr>
          <p:cNvPr id="14" name="Picture 13">
            <a:extLst>
              <a:ext uri="{FF2B5EF4-FFF2-40B4-BE49-F238E27FC236}">
                <a16:creationId xmlns:a16="http://schemas.microsoft.com/office/drawing/2014/main" id="{C91816B1-38A9-DF45-A76C-1EC9A220152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848757" y="2681754"/>
            <a:ext cx="494486" cy="515695"/>
          </a:xfrm>
          <a:prstGeom prst="rect">
            <a:avLst/>
          </a:prstGeom>
        </p:spPr>
      </p:pic>
      <p:pic>
        <p:nvPicPr>
          <p:cNvPr id="18" name="Picture 17">
            <a:extLst>
              <a:ext uri="{FF2B5EF4-FFF2-40B4-BE49-F238E27FC236}">
                <a16:creationId xmlns:a16="http://schemas.microsoft.com/office/drawing/2014/main" id="{B2F5E55B-B134-2441-A57B-1C720875B8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17840" y="2647787"/>
            <a:ext cx="972713" cy="583628"/>
          </a:xfrm>
          <a:prstGeom prst="rect">
            <a:avLst/>
          </a:prstGeom>
        </p:spPr>
      </p:pic>
      <p:pic>
        <p:nvPicPr>
          <p:cNvPr id="20" name="Picture 19">
            <a:extLst>
              <a:ext uri="{FF2B5EF4-FFF2-40B4-BE49-F238E27FC236}">
                <a16:creationId xmlns:a16="http://schemas.microsoft.com/office/drawing/2014/main" id="{C6E09D0E-5BA1-4B4A-9A49-94E9E13A9B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70296" y="2660095"/>
            <a:ext cx="574541" cy="559013"/>
          </a:xfrm>
          <a:prstGeom prst="rect">
            <a:avLst/>
          </a:prstGeom>
        </p:spPr>
      </p:pic>
      <p:sp>
        <p:nvSpPr>
          <p:cNvPr id="22" name="TextBox 21">
            <a:extLst>
              <a:ext uri="{FF2B5EF4-FFF2-40B4-BE49-F238E27FC236}">
                <a16:creationId xmlns:a16="http://schemas.microsoft.com/office/drawing/2014/main" id="{6A9FD4AF-CD15-A24B-BA39-803935DA281D}"/>
              </a:ext>
            </a:extLst>
          </p:cNvPr>
          <p:cNvSpPr txBox="1"/>
          <p:nvPr/>
        </p:nvSpPr>
        <p:spPr>
          <a:xfrm>
            <a:off x="194232" y="6395708"/>
            <a:ext cx="2870941" cy="37214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hlinkClick r:id="rId8">
                  <a:extLst>
                    <a:ext uri="{A12FA001-AC4F-418D-AE19-62706E023703}">
                      <ahyp:hlinkClr xmlns:ahyp="http://schemas.microsoft.com/office/drawing/2018/hyperlinkcolor" xmlns="" val="tx"/>
                    </a:ext>
                  </a:extLst>
                </a:hlinkClick>
              </a:rPr>
              <a:t>1. </a:t>
            </a: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rPr>
              <a:t>https</a:t>
            </a: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hlinkClick r:id="rId8">
                  <a:extLst>
                    <a:ext uri="{A12FA001-AC4F-418D-AE19-62706E023703}">
                      <ahyp:hlinkClr xmlns:ahyp="http://schemas.microsoft.com/office/drawing/2018/hyperlinkcolor" xmlns="" val="tx"/>
                    </a:ext>
                  </a:extLst>
                </a:hlinkClick>
              </a:rPr>
              <a:t>://www.spiceworks.com/marketing/state-of-it/report/</a:t>
            </a:r>
            <a:endPar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rPr>
              <a:t>2 IDC </a:t>
            </a:r>
            <a:r>
              <a:rPr kumimoji="0" lang="en-US" sz="600" b="0" i="0" u="none" strike="noStrike" kern="1200" cap="none" spc="0" normalizeH="0" baseline="0" noProof="0" dirty="0" err="1">
                <a:ln>
                  <a:noFill/>
                </a:ln>
                <a:solidFill>
                  <a:srgbClr val="FFFFFF"/>
                </a:solidFill>
                <a:effectLst/>
                <a:uLnTx/>
                <a:uFillTx/>
                <a:latin typeface="Arial"/>
                <a:ea typeface="Helvetica Neue Medium"/>
                <a:cs typeface="Helvetica Neue Medium"/>
              </a:rPr>
              <a:t>FutureScape</a:t>
            </a: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rPr>
              <a:t>: Worldwide SMB 2020 Predictions</a:t>
            </a:r>
          </a:p>
        </p:txBody>
      </p:sp>
      <p:pic>
        <p:nvPicPr>
          <p:cNvPr id="15" name="Picture 14">
            <a:extLst>
              <a:ext uri="{FF2B5EF4-FFF2-40B4-BE49-F238E27FC236}">
                <a16:creationId xmlns:a16="http://schemas.microsoft.com/office/drawing/2014/main" id="{509A8E88-5165-FD4E-984D-D6FE963FEF44}"/>
              </a:ext>
            </a:extLst>
          </p:cNvPr>
          <p:cNvPicPr>
            <a:picLocks noChangeAspect="1"/>
          </p:cNvPicPr>
          <p:nvPr/>
        </p:nvPicPr>
        <p:blipFill>
          <a:blip r:embed="rId9" cstate="screen">
            <a:lum bright="70000" contrast="-70000"/>
            <a:extLst>
              <a:ext uri="{28A0092B-C50C-407E-A947-70E740481C1C}">
                <a14:useLocalDpi xmlns:a14="http://schemas.microsoft.com/office/drawing/2010/main"/>
              </a:ext>
            </a:extLst>
          </a:blip>
          <a:stretch>
            <a:fillRect/>
          </a:stretch>
        </p:blipFill>
        <p:spPr>
          <a:xfrm>
            <a:off x="3611174" y="2660095"/>
            <a:ext cx="640603" cy="711012"/>
          </a:xfrm>
          <a:prstGeom prst="rect">
            <a:avLst/>
          </a:prstGeom>
        </p:spPr>
      </p:pic>
    </p:spTree>
    <p:extLst>
      <p:ext uri="{BB962C8B-B14F-4D97-AF65-F5344CB8AC3E}">
        <p14:creationId xmlns:p14="http://schemas.microsoft.com/office/powerpoint/2010/main" val="163215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5B152CBE-65E2-504A-B11A-4D225505A758}"/>
              </a:ext>
            </a:extLst>
          </p:cNvPr>
          <p:cNvSpPr txBox="1"/>
          <p:nvPr/>
        </p:nvSpPr>
        <p:spPr>
          <a:xfrm>
            <a:off x="0" y="0"/>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INSTANT ON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AND HPE OFFICECONNECT SWITCHING</a:t>
            </a:r>
          </a:p>
        </p:txBody>
      </p:sp>
      <p:graphicFrame>
        <p:nvGraphicFramePr>
          <p:cNvPr id="3" name="Content Placeholder 3">
            <a:extLst>
              <a:ext uri="{FF2B5EF4-FFF2-40B4-BE49-F238E27FC236}">
                <a16:creationId xmlns:a16="http://schemas.microsoft.com/office/drawing/2014/main" id="{485E7609-CDA8-2A43-BA60-B211021C14D8}"/>
              </a:ext>
            </a:extLst>
          </p:cNvPr>
          <p:cNvGraphicFramePr>
            <a:graphicFrameLocks/>
          </p:cNvGraphicFramePr>
          <p:nvPr>
            <p:extLst>
              <p:ext uri="{D42A27DB-BD31-4B8C-83A1-F6EECF244321}">
                <p14:modId xmlns:p14="http://schemas.microsoft.com/office/powerpoint/2010/main" val="1611856594"/>
              </p:ext>
            </p:extLst>
          </p:nvPr>
        </p:nvGraphicFramePr>
        <p:xfrm>
          <a:off x="626401" y="1389420"/>
          <a:ext cx="10739938" cy="5112133"/>
        </p:xfrm>
        <a:graphic>
          <a:graphicData uri="http://schemas.openxmlformats.org/drawingml/2006/table">
            <a:tbl>
              <a:tblPr firstRow="1" firstCol="1" bandRow="1">
                <a:tableStyleId>{6E25E649-3F16-4E02-A733-19D2CDBF48F0}</a:tableStyleId>
              </a:tblPr>
              <a:tblGrid>
                <a:gridCol w="2209396">
                  <a:extLst>
                    <a:ext uri="{9D8B030D-6E8A-4147-A177-3AD203B41FA5}">
                      <a16:colId xmlns:a16="http://schemas.microsoft.com/office/drawing/2014/main" val="3547428554"/>
                    </a:ext>
                  </a:extLst>
                </a:gridCol>
                <a:gridCol w="3944621">
                  <a:extLst>
                    <a:ext uri="{9D8B030D-6E8A-4147-A177-3AD203B41FA5}">
                      <a16:colId xmlns:a16="http://schemas.microsoft.com/office/drawing/2014/main" val="214316960"/>
                    </a:ext>
                  </a:extLst>
                </a:gridCol>
                <a:gridCol w="4585921">
                  <a:extLst>
                    <a:ext uri="{9D8B030D-6E8A-4147-A177-3AD203B41FA5}">
                      <a16:colId xmlns:a16="http://schemas.microsoft.com/office/drawing/2014/main" val="3428551010"/>
                    </a:ext>
                  </a:extLst>
                </a:gridCol>
              </a:tblGrid>
              <a:tr h="275056">
                <a:tc>
                  <a:txBody>
                    <a:bodyPr/>
                    <a:lstStyle/>
                    <a:p>
                      <a:pPr algn="l"/>
                      <a:r>
                        <a:rPr lang="en-US" sz="1400" dirty="0">
                          <a:latin typeface="Open Sans" panose="020B0606030504020204" pitchFamily="34" charset="0"/>
                          <a:ea typeface="Open Sans" panose="020B0606030504020204" pitchFamily="34" charset="0"/>
                          <a:cs typeface="Open Sans" panose="020B0606030504020204" pitchFamily="34" charset="0"/>
                        </a:rPr>
                        <a:t>Feature</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marL="0" algn="ctr">
                        <a:lnSpc>
                          <a:spcPct val="100000"/>
                        </a:lnSpc>
                        <a:spcBef>
                          <a:spcPts val="0"/>
                        </a:spcBef>
                      </a:pPr>
                      <a:r>
                        <a:rPr sz="1400" b="1" spc="-5" dirty="0">
                          <a:solidFill>
                            <a:srgbClr val="FFFFFF"/>
                          </a:solidFill>
                          <a:latin typeface="Arial"/>
                          <a:cs typeface="Arial"/>
                        </a:rPr>
                        <a:t>Aruba </a:t>
                      </a:r>
                      <a:r>
                        <a:rPr lang="en-US" sz="1400" b="1" spc="-5" dirty="0">
                          <a:solidFill>
                            <a:srgbClr val="FFFFFF"/>
                          </a:solidFill>
                          <a:latin typeface="Arial"/>
                          <a:cs typeface="Arial"/>
                        </a:rPr>
                        <a:t>1930 48P POE+ (JL686A)</a:t>
                      </a:r>
                    </a:p>
                  </a:txBody>
                  <a:tcPr marL="0" marR="0" marT="98425" marB="0">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marL="0" algn="ctr">
                        <a:lnSpc>
                          <a:spcPct val="100000"/>
                        </a:lnSpc>
                        <a:spcBef>
                          <a:spcPts val="0"/>
                        </a:spcBef>
                      </a:pPr>
                      <a:r>
                        <a:rPr lang="en-US" sz="1400" b="1" spc="-5" dirty="0">
                          <a:solidFill>
                            <a:srgbClr val="FFFFFF"/>
                          </a:solidFill>
                          <a:latin typeface="Arial"/>
                          <a:cs typeface="Arial"/>
                        </a:rPr>
                        <a:t>HPE 1920S 48P</a:t>
                      </a:r>
                      <a:r>
                        <a:rPr lang="en-US" sz="1400" b="1" spc="-5" baseline="0" dirty="0">
                          <a:solidFill>
                            <a:srgbClr val="FFFFFF"/>
                          </a:solidFill>
                          <a:latin typeface="Arial"/>
                          <a:cs typeface="Arial"/>
                        </a:rPr>
                        <a:t> POE+  (JG928A)</a:t>
                      </a:r>
                      <a:endParaRPr lang="en-US" sz="1400" b="1" spc="-5" dirty="0">
                        <a:solidFill>
                          <a:srgbClr val="FFFFFF"/>
                        </a:solidFill>
                        <a:latin typeface="Arial"/>
                        <a:cs typeface="Arial"/>
                      </a:endParaRPr>
                    </a:p>
                  </a:txBody>
                  <a:tcPr marL="0" marR="0" marT="98425" marB="0">
                    <a:lnL>
                      <a:noFill/>
                    </a:lnL>
                    <a:lnR>
                      <a:noFill/>
                    </a:lnR>
                    <a:lnT w="25400" cmpd="sng">
                      <a:noFill/>
                    </a:lnT>
                    <a:lnB w="254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999683680"/>
                  </a:ext>
                </a:extLst>
              </a:tr>
              <a:tr h="322571">
                <a:tc>
                  <a:txBody>
                    <a:bodyPr/>
                    <a:lstStyle/>
                    <a:p>
                      <a:pPr marL="0" algn="l">
                        <a:lnSpc>
                          <a:spcPct val="100000"/>
                        </a:lnSpc>
                        <a:spcBef>
                          <a:spcPts val="0"/>
                        </a:spcBef>
                      </a:pPr>
                      <a:r>
                        <a:rPr sz="1200" spc="-5" dirty="0">
                          <a:solidFill>
                            <a:schemeClr val="tx1"/>
                          </a:solidFill>
                          <a:latin typeface="Arial"/>
                          <a:cs typeface="Arial"/>
                        </a:rPr>
                        <a:t>IPv4 </a:t>
                      </a:r>
                      <a:r>
                        <a:rPr sz="1200" dirty="0">
                          <a:solidFill>
                            <a:schemeClr val="tx1"/>
                          </a:solidFill>
                          <a:latin typeface="Arial"/>
                          <a:cs typeface="Arial"/>
                        </a:rPr>
                        <a:t>Routes</a:t>
                      </a: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32</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32</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2"/>
                  </a:ext>
                </a:extLst>
              </a:tr>
              <a:tr h="276623">
                <a:tc>
                  <a:txBody>
                    <a:bodyPr/>
                    <a:lstStyle/>
                    <a:p>
                      <a:pPr marL="0" algn="l">
                        <a:lnSpc>
                          <a:spcPct val="100000"/>
                        </a:lnSpc>
                        <a:spcBef>
                          <a:spcPts val="0"/>
                        </a:spcBef>
                      </a:pPr>
                      <a:r>
                        <a:rPr sz="1200" spc="-5" dirty="0">
                          <a:solidFill>
                            <a:schemeClr val="tx1"/>
                          </a:solidFill>
                          <a:latin typeface="Arial"/>
                          <a:cs typeface="Arial"/>
                        </a:rPr>
                        <a:t>IPv6 </a:t>
                      </a:r>
                      <a:r>
                        <a:rPr sz="1200" dirty="0">
                          <a:solidFill>
                            <a:schemeClr val="tx1"/>
                          </a:solidFill>
                          <a:latin typeface="Arial"/>
                          <a:cs typeface="Arial"/>
                        </a:rPr>
                        <a:t>Routes</a:t>
                      </a:r>
                    </a:p>
                  </a:txBody>
                  <a:tcPr marL="0" marR="0" marT="81915" marB="0">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962845101"/>
                  </a:ext>
                </a:extLst>
              </a:tr>
              <a:tr h="244753">
                <a:tc>
                  <a:txBody>
                    <a:bodyPr/>
                    <a:lstStyle/>
                    <a:p>
                      <a:pPr marL="0" algn="l">
                        <a:lnSpc>
                          <a:spcPct val="100000"/>
                        </a:lnSpc>
                        <a:spcBef>
                          <a:spcPts val="0"/>
                        </a:spcBef>
                      </a:pPr>
                      <a:r>
                        <a:rPr sz="1200" dirty="0">
                          <a:solidFill>
                            <a:schemeClr val="tx1"/>
                          </a:solidFill>
                          <a:latin typeface="Arial"/>
                          <a:cs typeface="Arial"/>
                        </a:rPr>
                        <a:t>Stacking</a:t>
                      </a: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4048999112"/>
                  </a:ext>
                </a:extLst>
              </a:tr>
              <a:tr h="290767">
                <a:tc>
                  <a:txBody>
                    <a:bodyPr/>
                    <a:lstStyle/>
                    <a:p>
                      <a:pPr marL="0" algn="l">
                        <a:lnSpc>
                          <a:spcPct val="100000"/>
                        </a:lnSpc>
                        <a:spcBef>
                          <a:spcPts val="0"/>
                        </a:spcBef>
                      </a:pPr>
                      <a:r>
                        <a:rPr sz="1200" dirty="0">
                          <a:solidFill>
                            <a:schemeClr val="tx1"/>
                          </a:solidFill>
                          <a:latin typeface="Arial"/>
                          <a:cs typeface="Arial"/>
                        </a:rPr>
                        <a:t>Routing</a:t>
                      </a:r>
                      <a:r>
                        <a:rPr sz="1200" spc="-35" dirty="0">
                          <a:solidFill>
                            <a:schemeClr val="tx1"/>
                          </a:solidFill>
                          <a:latin typeface="Arial"/>
                          <a:cs typeface="Arial"/>
                        </a:rPr>
                        <a:t> </a:t>
                      </a:r>
                      <a:r>
                        <a:rPr sz="1200" spc="-5" dirty="0">
                          <a:solidFill>
                            <a:schemeClr val="tx1"/>
                          </a:solidFill>
                          <a:latin typeface="Arial"/>
                          <a:cs typeface="Arial"/>
                        </a:rPr>
                        <a:t>Support</a:t>
                      </a:r>
                      <a:endParaRPr sz="1200" dirty="0">
                        <a:solidFill>
                          <a:schemeClr val="tx1"/>
                        </a:solidFill>
                        <a:latin typeface="Arial"/>
                        <a:cs typeface="Arial"/>
                      </a:endParaRPr>
                    </a:p>
                  </a:txBody>
                  <a:tcPr marL="0" marR="0" marT="8763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Static IPv4</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763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Static IPv4</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763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60810975"/>
                  </a:ext>
                </a:extLst>
              </a:tr>
              <a:tr h="229376">
                <a:tc>
                  <a:txBody>
                    <a:bodyPr/>
                    <a:lstStyle/>
                    <a:p>
                      <a:pPr marL="0" algn="l">
                        <a:lnSpc>
                          <a:spcPct val="100000"/>
                        </a:lnSpc>
                        <a:spcBef>
                          <a:spcPts val="0"/>
                        </a:spcBef>
                      </a:pPr>
                      <a:r>
                        <a:rPr sz="1200" b="1" i="0" u="none" strike="noStrike" cap="none" spc="0" baseline="0" dirty="0">
                          <a:ln>
                            <a:noFill/>
                          </a:ln>
                          <a:solidFill>
                            <a:schemeClr val="tx1"/>
                          </a:solidFill>
                          <a:uFillTx/>
                          <a:latin typeface="Arial"/>
                          <a:ea typeface="+mn-ea"/>
                          <a:cs typeface="Arial"/>
                          <a:sym typeface="Arial"/>
                        </a:rPr>
                        <a:t>Forwarding Capacity</a:t>
                      </a: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rPr>
                        <a:t>176 Gbps</a:t>
                      </a:r>
                      <a:endParaRPr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104</a:t>
                      </a: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Gbps</a:t>
                      </a: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336951637"/>
                  </a:ext>
                </a:extLst>
              </a:tr>
              <a:tr h="243226">
                <a:tc>
                  <a:txBody>
                    <a:bodyPr/>
                    <a:lstStyle/>
                    <a:p>
                      <a:pPr marL="0" algn="l">
                        <a:lnSpc>
                          <a:spcPct val="100000"/>
                        </a:lnSpc>
                        <a:spcBef>
                          <a:spcPts val="0"/>
                        </a:spcBef>
                      </a:pPr>
                      <a:r>
                        <a:rPr sz="1200" b="1" i="0" u="none" strike="noStrike" cap="none" spc="0" baseline="0" dirty="0">
                          <a:ln>
                            <a:noFill/>
                          </a:ln>
                          <a:solidFill>
                            <a:schemeClr val="tx1"/>
                          </a:solidFill>
                          <a:uFillTx/>
                          <a:latin typeface="Arial"/>
                          <a:ea typeface="+mn-ea"/>
                          <a:cs typeface="Arial"/>
                          <a:sym typeface="Arial"/>
                        </a:rPr>
                        <a:t>Throughput</a:t>
                      </a: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130 </a:t>
                      </a:r>
                      <a:r>
                        <a:rPr lang="en-US" sz="1100" b="0" i="0" u="none" strike="noStrike" cap="none" spc="0" baseline="0" dirty="0" err="1">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Mpps</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77.4</a:t>
                      </a: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Mpps</a:t>
                      </a:r>
                    </a:p>
                  </a:txBody>
                  <a:tcPr marL="0" marR="0" marT="81915"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318986990"/>
                  </a:ext>
                </a:extLst>
              </a:tr>
              <a:tr h="240635">
                <a:tc>
                  <a:txBody>
                    <a:bodyPr/>
                    <a:lstStyle/>
                    <a:p>
                      <a:pPr marL="0" algn="l">
                        <a:lnSpc>
                          <a:spcPct val="100000"/>
                        </a:lnSpc>
                        <a:spcBef>
                          <a:spcPts val="0"/>
                        </a:spcBef>
                      </a:pPr>
                      <a:r>
                        <a:rPr sz="1200" b="1" i="0" u="none" strike="noStrike" cap="none" spc="0" baseline="0" dirty="0">
                          <a:ln>
                            <a:noFill/>
                          </a:ln>
                          <a:solidFill>
                            <a:schemeClr val="tx1"/>
                          </a:solidFill>
                          <a:uFillTx/>
                          <a:latin typeface="Arial"/>
                          <a:ea typeface="+mn-ea"/>
                          <a:cs typeface="Arial"/>
                          <a:sym typeface="Arial"/>
                        </a:rPr>
                        <a:t>Packet Buffer</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TBD</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1.5 MB</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532481445"/>
                  </a:ext>
                </a:extLst>
              </a:tr>
              <a:tr h="240635">
                <a:tc>
                  <a:txBody>
                    <a:bodyPr/>
                    <a:lstStyle/>
                    <a:p>
                      <a:pPr marL="0" algn="l">
                        <a:lnSpc>
                          <a:spcPct val="100000"/>
                        </a:lnSpc>
                        <a:spcBef>
                          <a:spcPts val="0"/>
                        </a:spcBef>
                      </a:pPr>
                      <a:r>
                        <a:rPr lang="en-US" sz="1200" b="1" i="0" u="none" strike="noStrike" cap="none" spc="0" baseline="0" dirty="0">
                          <a:ln>
                            <a:noFill/>
                          </a:ln>
                          <a:solidFill>
                            <a:schemeClr val="tx1"/>
                          </a:solidFill>
                          <a:uFillTx/>
                          <a:latin typeface="Arial"/>
                          <a:ea typeface="+mn-ea"/>
                          <a:cs typeface="Arial"/>
                          <a:sym typeface="Arial"/>
                        </a:rPr>
                        <a:t>100M/1G uplink (SFP)</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Fixed: </a:t>
                      </a: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 up to 4 SFP uplinks</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645090845"/>
                  </a:ext>
                </a:extLst>
              </a:tr>
              <a:tr h="334474">
                <a:tc>
                  <a:txBody>
                    <a:bodyPr/>
                    <a:lstStyle/>
                    <a:p>
                      <a:pPr marL="0" algn="l">
                        <a:lnSpc>
                          <a:spcPct val="100000"/>
                        </a:lnSpc>
                        <a:spcBef>
                          <a:spcPts val="0"/>
                        </a:spcBef>
                      </a:pPr>
                      <a:r>
                        <a:rPr lang="en-US" sz="1200" b="1" i="0" u="none" strike="noStrike" cap="none" spc="0" baseline="0" dirty="0">
                          <a:ln>
                            <a:noFill/>
                          </a:ln>
                          <a:solidFill>
                            <a:schemeClr val="tx1"/>
                          </a:solidFill>
                          <a:uFillTx/>
                          <a:latin typeface="Arial"/>
                          <a:ea typeface="+mn-ea"/>
                          <a:cs typeface="Arial"/>
                          <a:sym typeface="Arial"/>
                        </a:rPr>
                        <a:t>1G/10G uplink (SFP+)</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Fixed: up to 4 SFP+ uplinks</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No</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4182108575"/>
                  </a:ext>
                </a:extLst>
              </a:tr>
              <a:tr h="330873">
                <a:tc>
                  <a:txBody>
                    <a:bodyPr/>
                    <a:lstStyle/>
                    <a:p>
                      <a:pPr marL="0" algn="l">
                        <a:lnSpc>
                          <a:spcPct val="100000"/>
                        </a:lnSpc>
                        <a:spcBef>
                          <a:spcPts val="0"/>
                        </a:spcBef>
                      </a:pPr>
                      <a:r>
                        <a:rPr lang="en-US" sz="1200" b="1" i="0" u="none" strike="noStrike" cap="none" spc="0" baseline="0" dirty="0">
                          <a:ln>
                            <a:noFill/>
                          </a:ln>
                          <a:solidFill>
                            <a:schemeClr val="tx1"/>
                          </a:solidFill>
                          <a:uFillTx/>
                          <a:latin typeface="Arial"/>
                          <a:ea typeface="+mn-ea"/>
                          <a:cs typeface="Arial"/>
                          <a:sym typeface="Arial"/>
                        </a:rPr>
                        <a:t>Management</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Cloud Portal / Local Web</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Local Web</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3150849805"/>
                  </a:ext>
                </a:extLst>
              </a:tr>
              <a:tr h="330873">
                <a:tc>
                  <a:txBody>
                    <a:bodyPr/>
                    <a:lstStyle/>
                    <a:p>
                      <a:pPr marL="0" marR="0" indent="0" algn="l" defTabSz="780293" latinLnBrk="0">
                        <a:lnSpc>
                          <a:spcPct val="100000"/>
                        </a:lnSpc>
                        <a:spcBef>
                          <a:spcPts val="0"/>
                        </a:spcBef>
                        <a:spcAft>
                          <a:spcPts val="0"/>
                        </a:spcAft>
                        <a:buClrTx/>
                        <a:buSzTx/>
                        <a:buFontTx/>
                        <a:buNone/>
                        <a:tabLst/>
                      </a:pPr>
                      <a:r>
                        <a:rPr lang="en-US" sz="1200" b="1" i="0" u="none" strike="noStrike" cap="none" spc="0" baseline="0" dirty="0">
                          <a:ln>
                            <a:noFill/>
                          </a:ln>
                          <a:solidFill>
                            <a:schemeClr val="tx1"/>
                          </a:solidFill>
                          <a:uFillTx/>
                          <a:latin typeface="Arial"/>
                          <a:ea typeface="+mn-ea"/>
                          <a:cs typeface="Arial"/>
                          <a:sym typeface="Arial"/>
                        </a:rPr>
                        <a:t>Management / Fees Yearly</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No Charge</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No Charge</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948905864"/>
                  </a:ext>
                </a:extLst>
              </a:tr>
              <a:tr h="330873">
                <a:tc>
                  <a:txBody>
                    <a:bodyPr/>
                    <a:lstStyle/>
                    <a:p>
                      <a:pPr marL="0" marR="0" indent="0" algn="l" defTabSz="780293" latinLnBrk="0">
                        <a:lnSpc>
                          <a:spcPct val="100000"/>
                        </a:lnSpc>
                        <a:spcBef>
                          <a:spcPts val="0"/>
                        </a:spcBef>
                        <a:spcAft>
                          <a:spcPts val="0"/>
                        </a:spcAft>
                        <a:buClrTx/>
                        <a:buSzTx/>
                        <a:buFontTx/>
                        <a:buNone/>
                        <a:tabLst/>
                      </a:pPr>
                      <a:r>
                        <a:rPr lang="en-US" sz="1200" b="1" i="0" u="none" strike="noStrike" cap="none" spc="0" baseline="0" dirty="0">
                          <a:ln>
                            <a:noFill/>
                          </a:ln>
                          <a:solidFill>
                            <a:schemeClr val="tx1"/>
                          </a:solidFill>
                          <a:uFillTx/>
                          <a:latin typeface="Arial"/>
                          <a:ea typeface="+mn-ea"/>
                          <a:cs typeface="Arial"/>
                          <a:sym typeface="Arial"/>
                        </a:rPr>
                        <a:t>Acoustic (Max Decibels)</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TBD</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49.3 dB</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042399515"/>
                  </a:ext>
                </a:extLst>
              </a:tr>
              <a:tr h="330873">
                <a:tc>
                  <a:txBody>
                    <a:bodyPr/>
                    <a:lstStyle/>
                    <a:p>
                      <a:pPr marL="0" marR="0" indent="0" algn="l" defTabSz="780293" latinLnBrk="0">
                        <a:lnSpc>
                          <a:spcPct val="100000"/>
                        </a:lnSpc>
                        <a:spcBef>
                          <a:spcPts val="0"/>
                        </a:spcBef>
                        <a:spcAft>
                          <a:spcPts val="0"/>
                        </a:spcAft>
                        <a:buClrTx/>
                        <a:buSzTx/>
                        <a:buFontTx/>
                        <a:buNone/>
                        <a:tabLst/>
                      </a:pPr>
                      <a:r>
                        <a:rPr sz="1200" b="1" i="0" u="none" strike="noStrike" cap="none" spc="0" baseline="0" dirty="0">
                          <a:ln>
                            <a:noFill/>
                          </a:ln>
                          <a:solidFill>
                            <a:schemeClr val="tx1"/>
                          </a:solidFill>
                          <a:uFillTx/>
                          <a:latin typeface="Arial"/>
                          <a:ea typeface="+mn-ea"/>
                          <a:cs typeface="Arial"/>
                          <a:sym typeface="Arial"/>
                        </a:rPr>
                        <a:t>PoE/PoE+</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rPr>
                        <a:t>Fixed</a:t>
                      </a:r>
                      <a:r>
                        <a:rPr lang="en-US"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rPr>
                        <a:t>: up to 370 W PoE+ internal</a:t>
                      </a:r>
                      <a:endParaRPr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rPr>
                        <a:t>Fixed:</a:t>
                      </a:r>
                      <a:r>
                        <a:rPr lang="en-US"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rPr>
                        <a:t> up to </a:t>
                      </a:r>
                      <a:r>
                        <a:rPr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rPr>
                        <a:t>370</a:t>
                      </a:r>
                      <a:r>
                        <a:rPr lang="en-US"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rPr>
                        <a:t> W PoE+ internal</a:t>
                      </a:r>
                      <a:endParaRPr sz="1100" b="0" i="0" u="none" strike="noStrike" cap="none" spc="0" baseline="0" dirty="0">
                        <a:ln>
                          <a:noFill/>
                        </a:ln>
                        <a:solidFill>
                          <a:schemeClr val="tx1"/>
                        </a:solidFill>
                        <a:uFillTx/>
                        <a:latin typeface="Open Sans"/>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3116970840"/>
                  </a:ext>
                </a:extLst>
              </a:tr>
              <a:tr h="330873">
                <a:tc>
                  <a:txBody>
                    <a:bodyPr/>
                    <a:lstStyle/>
                    <a:p>
                      <a:pPr marL="0" marR="0" indent="0" algn="l" defTabSz="780293" latinLnBrk="0">
                        <a:lnSpc>
                          <a:spcPct val="100000"/>
                        </a:lnSpc>
                        <a:spcBef>
                          <a:spcPts val="0"/>
                        </a:spcBef>
                        <a:spcAft>
                          <a:spcPts val="0"/>
                        </a:spcAft>
                        <a:buClrTx/>
                        <a:buSzTx/>
                        <a:buFontTx/>
                        <a:buNone/>
                        <a:tabLst/>
                      </a:pPr>
                      <a:r>
                        <a:rPr sz="1200" b="1" i="0" u="none" strike="noStrike" cap="none" spc="0" baseline="0" dirty="0">
                          <a:ln>
                            <a:noFill/>
                          </a:ln>
                          <a:solidFill>
                            <a:schemeClr val="tx1"/>
                          </a:solidFill>
                          <a:uFillTx/>
                          <a:latin typeface="Arial"/>
                          <a:ea typeface="+mn-ea"/>
                          <a:cs typeface="Arial"/>
                          <a:sym typeface="Arial"/>
                        </a:rPr>
                        <a:t>MAC Address</a:t>
                      </a:r>
                      <a:r>
                        <a:rPr lang="en-US" sz="1200" b="1" i="0" u="none" strike="noStrike" cap="none" spc="0" baseline="0" dirty="0">
                          <a:ln>
                            <a:noFill/>
                          </a:ln>
                          <a:solidFill>
                            <a:schemeClr val="tx1"/>
                          </a:solidFill>
                          <a:uFillTx/>
                          <a:latin typeface="Arial"/>
                          <a:ea typeface="+mn-ea"/>
                          <a:cs typeface="Arial"/>
                          <a:sym typeface="Arial"/>
                        </a:rPr>
                        <a:t> Table</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16k</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16K</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4226980216"/>
                  </a:ext>
                </a:extLst>
              </a:tr>
              <a:tr h="330873">
                <a:tc>
                  <a:txBody>
                    <a:bodyPr/>
                    <a:lstStyle/>
                    <a:p>
                      <a:pPr marL="0" marR="0" indent="0" algn="l" defTabSz="780293" latinLnBrk="0">
                        <a:lnSpc>
                          <a:spcPct val="100000"/>
                        </a:lnSpc>
                        <a:spcBef>
                          <a:spcPts val="0"/>
                        </a:spcBef>
                        <a:spcAft>
                          <a:spcPts val="0"/>
                        </a:spcAft>
                        <a:buClrTx/>
                        <a:buSzTx/>
                        <a:buFontTx/>
                        <a:buNone/>
                        <a:tabLst/>
                      </a:pPr>
                      <a:r>
                        <a:rPr lang="en-US" sz="1200" b="1" i="0" u="none" strike="noStrike" cap="none" spc="0" baseline="0" dirty="0">
                          <a:ln>
                            <a:noFill/>
                          </a:ln>
                          <a:solidFill>
                            <a:schemeClr val="tx1"/>
                          </a:solidFill>
                          <a:uFillTx/>
                          <a:latin typeface="Arial"/>
                          <a:ea typeface="+mn-ea"/>
                          <a:cs typeface="Arial"/>
                          <a:sym typeface="Arial"/>
                        </a:rPr>
                        <a:t>Automation</a:t>
                      </a:r>
                      <a:endParaRPr sz="1200" b="1" i="0" u="none" strike="noStrike" cap="none" spc="0" baseline="0" dirty="0">
                        <a:ln>
                          <a:noFill/>
                        </a:ln>
                        <a:solidFill>
                          <a:schemeClr val="tx1"/>
                        </a:solidFill>
                        <a:uFillTx/>
                        <a:latin typeface="Arial"/>
                        <a:ea typeface="+mn-ea"/>
                        <a:cs typeface="Arial"/>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endPar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591383996"/>
                  </a:ext>
                </a:extLst>
              </a:tr>
              <a:tr h="240636">
                <a:tc>
                  <a:txBody>
                    <a:bodyPr/>
                    <a:lstStyle/>
                    <a:p>
                      <a:pPr marL="0" marR="0" indent="0" algn="l" defTabSz="780293" latinLnBrk="0">
                        <a:lnSpc>
                          <a:spcPct val="100000"/>
                        </a:lnSpc>
                        <a:spcBef>
                          <a:spcPts val="0"/>
                        </a:spcBef>
                        <a:spcAft>
                          <a:spcPts val="0"/>
                        </a:spcAft>
                        <a:buClrTx/>
                        <a:buSzTx/>
                        <a:buFontTx/>
                        <a:buNone/>
                        <a:tabLst/>
                      </a:pPr>
                      <a:r>
                        <a:rPr sz="1200" b="1" i="0" u="none" strike="noStrike" cap="none" spc="0" baseline="0" dirty="0">
                          <a:ln>
                            <a:noFill/>
                          </a:ln>
                          <a:solidFill>
                            <a:schemeClr val="tx1"/>
                          </a:solidFill>
                          <a:uFillTx/>
                          <a:latin typeface="Arial"/>
                          <a:ea typeface="+mn-ea"/>
                          <a:cs typeface="Arial"/>
                          <a:sym typeface="Arial"/>
                        </a:rPr>
                        <a:t>Warranty</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Limited Lifetime</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Limited </a:t>
                      </a:r>
                      <a:r>
                        <a:rP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Lifetime</a:t>
                      </a:r>
                    </a:p>
                  </a:txBody>
                  <a:tcPr marL="0" marR="0" marT="82550" marB="0">
                    <a:lnL>
                      <a:noFill/>
                    </a:lnL>
                    <a:lnR>
                      <a:noFill/>
                    </a:lnR>
                    <a:lnT>
                      <a:noFill/>
                    </a:lnT>
                    <a:lnB w="25400" cmpd="sng">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306132026"/>
                  </a:ext>
                </a:extLst>
              </a:tr>
            </a:tbl>
          </a:graphicData>
        </a:graphic>
      </p:graphicFrame>
    </p:spTree>
    <p:extLst>
      <p:ext uri="{BB962C8B-B14F-4D97-AF65-F5344CB8AC3E}">
        <p14:creationId xmlns:p14="http://schemas.microsoft.com/office/powerpoint/2010/main" val="246339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B5BD9DF2-1B67-D546-8DB4-41F98ABC95BA}"/>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INSTANT ON 1930,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HPE OFFICECONNECT 1820, 1950 SWITCH COMPARISON</a:t>
            </a:r>
          </a:p>
        </p:txBody>
      </p:sp>
      <p:graphicFrame>
        <p:nvGraphicFramePr>
          <p:cNvPr id="3" name="Content Placeholder 3">
            <a:extLst>
              <a:ext uri="{FF2B5EF4-FFF2-40B4-BE49-F238E27FC236}">
                <a16:creationId xmlns:a16="http://schemas.microsoft.com/office/drawing/2014/main" id="{F40BC451-7E82-504D-B249-1BBF94A25A1A}"/>
              </a:ext>
            </a:extLst>
          </p:cNvPr>
          <p:cNvGraphicFramePr>
            <a:graphicFrameLocks/>
          </p:cNvGraphicFramePr>
          <p:nvPr>
            <p:extLst>
              <p:ext uri="{D42A27DB-BD31-4B8C-83A1-F6EECF244321}">
                <p14:modId xmlns:p14="http://schemas.microsoft.com/office/powerpoint/2010/main" val="2641756482"/>
              </p:ext>
            </p:extLst>
          </p:nvPr>
        </p:nvGraphicFramePr>
        <p:xfrm>
          <a:off x="415637" y="2036618"/>
          <a:ext cx="11291454" cy="3760222"/>
        </p:xfrm>
        <a:graphic>
          <a:graphicData uri="http://schemas.openxmlformats.org/drawingml/2006/table">
            <a:tbl>
              <a:tblPr firstRow="1" firstCol="1" bandRow="1">
                <a:tableStyleId>{6E25E649-3F16-4E02-A733-19D2CDBF48F0}</a:tableStyleId>
              </a:tblPr>
              <a:tblGrid>
                <a:gridCol w="1253807">
                  <a:extLst>
                    <a:ext uri="{9D8B030D-6E8A-4147-A177-3AD203B41FA5}">
                      <a16:colId xmlns:a16="http://schemas.microsoft.com/office/drawing/2014/main" val="3547428554"/>
                    </a:ext>
                  </a:extLst>
                </a:gridCol>
                <a:gridCol w="3359756">
                  <a:extLst>
                    <a:ext uri="{9D8B030D-6E8A-4147-A177-3AD203B41FA5}">
                      <a16:colId xmlns:a16="http://schemas.microsoft.com/office/drawing/2014/main" val="214316960"/>
                    </a:ext>
                  </a:extLst>
                </a:gridCol>
                <a:gridCol w="3299175">
                  <a:extLst>
                    <a:ext uri="{9D8B030D-6E8A-4147-A177-3AD203B41FA5}">
                      <a16:colId xmlns:a16="http://schemas.microsoft.com/office/drawing/2014/main" val="3428551010"/>
                    </a:ext>
                  </a:extLst>
                </a:gridCol>
                <a:gridCol w="3378716">
                  <a:extLst>
                    <a:ext uri="{9D8B030D-6E8A-4147-A177-3AD203B41FA5}">
                      <a16:colId xmlns:a16="http://schemas.microsoft.com/office/drawing/2014/main" val="20003"/>
                    </a:ext>
                  </a:extLst>
                </a:gridCol>
              </a:tblGrid>
              <a:tr h="309645">
                <a:tc>
                  <a:txBody>
                    <a:bodyPr/>
                    <a:lstStyle/>
                    <a:p>
                      <a:pPr algn="l"/>
                      <a:r>
                        <a:rPr lang="en-US" sz="1200" dirty="0">
                          <a:latin typeface="Open Sans" panose="020B0606030504020204" pitchFamily="34" charset="0"/>
                          <a:ea typeface="Open Sans" panose="020B0606030504020204" pitchFamily="34" charset="0"/>
                          <a:cs typeface="Open Sans" panose="020B0606030504020204" pitchFamily="34" charset="0"/>
                        </a:rPr>
                        <a:t>Features</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Aruba Instant On 1930  Switch</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HPE OfficeConnect 1820</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HPE OfficeConnect 1950</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999683680"/>
                  </a:ext>
                </a:extLst>
              </a:tr>
              <a:tr h="736566">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Switching</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platforms</a:t>
                      </a:r>
                    </a:p>
                  </a:txBody>
                  <a:tcPr anchor="ctr">
                    <a:lnL>
                      <a:noFill/>
                    </a:lnL>
                    <a:lnR>
                      <a:noFill/>
                    </a:lnR>
                    <a:lnT w="25400" cmpd="sng">
                      <a:noFill/>
                    </a:lnT>
                    <a:lnB>
                      <a:noFill/>
                    </a:lnB>
                    <a:lnTlToBr w="12700" cmpd="sng">
                      <a:noFill/>
                      <a:prstDash val="solid"/>
                    </a:lnTlToBr>
                    <a:lnBlToTr w="12700" cmpd="sng">
                      <a:noFill/>
                      <a:prstDash val="solid"/>
                    </a:lnBlToTr>
                    <a:solidFill>
                      <a:srgbClr val="0F395C"/>
                    </a:solidFill>
                  </a:tcPr>
                </a:tc>
                <a:tc>
                  <a:txBody>
                    <a:bodyPr/>
                    <a:lstStyle/>
                    <a:p>
                      <a:pPr marL="0" indent="0" algn="ctr">
                        <a:buFontTx/>
                        <a:buNone/>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8 / </a:t>
                      </a: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24 / 48 port models PoE/PoE+ or Non PoE</a:t>
                      </a:r>
                    </a:p>
                    <a:p>
                      <a:pPr marL="0" indent="0" algn="ctr">
                        <a:buFontTx/>
                        <a:buNone/>
                      </a:pPr>
                      <a:r>
                        <a:rPr lang="en-US" sz="1100" baseline="0" dirty="0">
                          <a:solidFill>
                            <a:schemeClr val="tx1"/>
                          </a:solidFill>
                          <a:latin typeface="Open Sans" panose="020B0606030504020204" pitchFamily="34" charset="0"/>
                          <a:ea typeface="Open Sans" panose="020B0606030504020204" pitchFamily="34" charset="0"/>
                          <a:cs typeface="Open Sans" panose="020B0606030504020204" pitchFamily="34" charset="0"/>
                        </a:rPr>
                        <a:t>2 SFP on 8 port, 4 SFP+ on 24/48 port switches</a:t>
                      </a:r>
                      <a:endParaRPr lang="en-US" sz="1100" b="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a:noFill/>
                    </a:lnR>
                    <a:lnT w="25400" cmpd="sng">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8 / 24 / 48 port models POE+ or Non PoE</a:t>
                      </a:r>
                    </a:p>
                    <a:p>
                      <a:pPr marL="0" marR="0" lvl="0" indent="0" algn="ctr" defTabSz="780293" rtl="0" eaLnBrk="1" fontAlgn="auto" latinLnBrk="0" hangingPunct="1">
                        <a:lnSpc>
                          <a:spcPct val="100000"/>
                        </a:lnSpc>
                        <a:spcBef>
                          <a:spcPts val="0"/>
                        </a:spcBef>
                        <a:spcAft>
                          <a:spcPts val="0"/>
                        </a:spcAft>
                        <a:buClrTx/>
                        <a:buSzTx/>
                        <a:buFontTx/>
                        <a:buNone/>
                        <a:tabLst/>
                        <a:defRPr/>
                      </a:pPr>
                      <a:r>
                        <a:rPr lang="fr-FR"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2 SFP  on 24/48 port </a:t>
                      </a:r>
                      <a:endPar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endParaRPr>
                    </a:p>
                  </a:txBody>
                  <a:tcPr anchor="ctr">
                    <a:lnL>
                      <a:noFill/>
                    </a:lnL>
                    <a:lnR>
                      <a:noFill/>
                    </a:lnR>
                    <a:lnT w="25400" cmpd="sng">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24 / 48 port models POE+ or Non PoE</a:t>
                      </a:r>
                    </a:p>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2 SFP+ on 24/48 port</a:t>
                      </a:r>
                    </a:p>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4 SFP+ on 12XGT</a:t>
                      </a:r>
                    </a:p>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RJ-45 and micro-USB Console ports</a:t>
                      </a:r>
                    </a:p>
                  </a:txBody>
                  <a:tcPr anchor="ctr">
                    <a:lnL>
                      <a:noFill/>
                    </a:lnL>
                    <a:lnR>
                      <a:noFill/>
                    </a:lnR>
                    <a:lnT w="25400" cmpd="sng">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588473739"/>
                  </a:ext>
                </a:extLst>
              </a:tr>
              <a:tr h="572885">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PoE/PoE+ power budgets</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8p – 124W, 24p - 195W or 370W, 48p – 370W</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8p – 65W, 24p - 185W, 48p – 370W</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24p - 370W, 48p – 370W</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2"/>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Routing</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Static Routing (32)</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Static Routing (32)</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3"/>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MAC Addresses</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indent="0" algn="ctr">
                        <a:buFontTx/>
                        <a:buNone/>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16K</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8K - 24port / 16K - 48port</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indent="0" algn="ctr" defTabSz="780293" latinLnBrk="0">
                        <a:lnSpc>
                          <a:spcPct val="100000"/>
                        </a:lnSpc>
                        <a:spcBef>
                          <a:spcPts val="0"/>
                        </a:spcBef>
                        <a:spcAft>
                          <a:spcPts val="0"/>
                        </a:spcAft>
                        <a:buClrTx/>
                        <a:buSzTx/>
                        <a:buFontTx/>
                        <a:buNone/>
                        <a:tabLst/>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16K</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962845101"/>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VLAN’s</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256</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64</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512</a:t>
                      </a:r>
                    </a:p>
                  </a:txBody>
                  <a:tcPr anchor="ctr">
                    <a:lnL>
                      <a:noFill/>
                    </a:lnL>
                    <a:lnR>
                      <a:noFill/>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5"/>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IPv6</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Host Only</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N/A</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Host Only</a:t>
                      </a:r>
                    </a:p>
                  </a:txBody>
                  <a:tcPr anchor="ctr">
                    <a:lnL>
                      <a:noFill/>
                    </a:lnL>
                    <a:lnR>
                      <a:noFill/>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6"/>
                  </a:ext>
                </a:extLst>
              </a:tr>
              <a:tr h="422243">
                <a:tc>
                  <a:txBody>
                    <a:bodyPr/>
                    <a:lstStyle/>
                    <a:p>
                      <a:pPr algn="l"/>
                      <a:r>
                        <a:rPr lang="en-US" sz="1100" dirty="0">
                          <a:solidFill>
                            <a:schemeClr val="tx1"/>
                          </a:solidFill>
                          <a:latin typeface="Open Sans" panose="020B0606030504020204" pitchFamily="34" charset="0"/>
                          <a:ea typeface="Open Sans" panose="020B0606030504020204" pitchFamily="34" charset="0"/>
                          <a:cs typeface="Open Sans" panose="020B0606030504020204" pitchFamily="34" charset="0"/>
                        </a:rPr>
                        <a:t>Management Interface</a:t>
                      </a:r>
                    </a:p>
                  </a:txBody>
                  <a:tcPr anchor="ctr">
                    <a:lnL>
                      <a:noFill/>
                    </a:lnL>
                    <a:lnR>
                      <a:noFill/>
                    </a:lnR>
                    <a:lnT>
                      <a:noFill/>
                    </a:lnT>
                    <a:lnB w="25400" cmpd="sng">
                      <a:noFill/>
                    </a:lnB>
                    <a:lnTlToBr w="12700" cmpd="sng">
                      <a:noFill/>
                      <a:prstDash val="solid"/>
                    </a:lnTlToBr>
                    <a:lnBlToTr w="12700" cmpd="sng">
                      <a:noFill/>
                      <a:prstDash val="solid"/>
                    </a:lnBlToTr>
                    <a:solidFill>
                      <a:srgbClr val="0F395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Web UI / AIO</a:t>
                      </a:r>
                      <a:r>
                        <a:rPr lang="en-US" sz="1100" kern="1200"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portal</a:t>
                      </a:r>
                      <a:endParaRPr lang="en-US" sz="1100"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a:noFill/>
                    </a:lnL>
                    <a:lnR>
                      <a:noFill/>
                    </a:lnR>
                    <a:lnT>
                      <a:noFill/>
                    </a:lnT>
                    <a:lnB w="25400" cmpd="sng">
                      <a:noFill/>
                    </a:lnB>
                    <a:lnTlToBr w="12700" cmpd="sng">
                      <a:noFill/>
                      <a:prstDash val="solid"/>
                    </a:lnTlToBr>
                    <a:lnBlToTr w="12700" cmpd="sng">
                      <a:noFill/>
                      <a:prstDash val="solid"/>
                    </a:lnBlToTr>
                    <a:solidFill>
                      <a:srgbClr val="0F395C"/>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Web UI </a:t>
                      </a:r>
                    </a:p>
                  </a:txBody>
                  <a:tcPr anchor="ctr">
                    <a:lnL>
                      <a:noFill/>
                    </a:lnL>
                    <a:lnR>
                      <a:noFill/>
                    </a:lnR>
                    <a:lnT>
                      <a:noFill/>
                    </a:lnT>
                    <a:lnB w="25400" cmpd="sng">
                      <a:noFill/>
                    </a:lnB>
                    <a:lnTlToBr w="12700" cmpd="sng">
                      <a:noFill/>
                      <a:prstDash val="solid"/>
                    </a:lnTlToBr>
                    <a:lnBlToTr w="12700" cmpd="sng">
                      <a:noFill/>
                      <a:prstDash val="solid"/>
                    </a:lnBlToTr>
                    <a:solidFill>
                      <a:srgbClr val="0F395C"/>
                    </a:solidFill>
                  </a:tcPr>
                </a:tc>
                <a:tc>
                  <a:txBody>
                    <a:bodyPr/>
                    <a:lstStyle/>
                    <a:p>
                      <a:pPr marL="0" marR="0" lvl="0" indent="0" algn="ctr" defTabSz="780293" rtl="0" eaLnBrk="1" fontAlgn="auto" latinLnBrk="0" hangingPunct="1">
                        <a:lnSpc>
                          <a:spcPct val="100000"/>
                        </a:lnSpc>
                        <a:spcBef>
                          <a:spcPts val="0"/>
                        </a:spcBef>
                        <a:spcAft>
                          <a:spcPts val="0"/>
                        </a:spcAft>
                        <a:buClrTx/>
                        <a:buSzTx/>
                        <a:buFontTx/>
                        <a:buNone/>
                        <a:tabLst/>
                        <a:defRPr/>
                      </a:pPr>
                      <a:r>
                        <a:rPr lang="en-US" sz="1100" b="0" i="0" u="none" strike="noStrike" cap="none" spc="0" baseline="0" dirty="0">
                          <a:ln>
                            <a:noFill/>
                          </a:ln>
                          <a:solidFill>
                            <a:schemeClr val="tx1"/>
                          </a:solidFill>
                          <a:uFillTx/>
                          <a:latin typeface="Open Sans" panose="020B0606030504020204" pitchFamily="34" charset="0"/>
                          <a:ea typeface="Open Sans" panose="020B0606030504020204" pitchFamily="34" charset="0"/>
                          <a:cs typeface="Open Sans" panose="020B0606030504020204" pitchFamily="34" charset="0"/>
                          <a:sym typeface="Arial"/>
                        </a:rPr>
                        <a:t>Web UI / Lite CLI</a:t>
                      </a:r>
                    </a:p>
                  </a:txBody>
                  <a:tcPr anchor="ctr">
                    <a:lnL>
                      <a:noFill/>
                    </a:lnL>
                    <a:lnR>
                      <a:noFill/>
                    </a:lnR>
                    <a:lnT>
                      <a:noFill/>
                    </a:lnT>
                    <a:lnB w="25400" cmpd="sng">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60810975"/>
                  </a:ext>
                </a:extLst>
              </a:tr>
            </a:tbl>
          </a:graphicData>
        </a:graphic>
      </p:graphicFrame>
    </p:spTree>
    <p:extLst>
      <p:ext uri="{BB962C8B-B14F-4D97-AF65-F5344CB8AC3E}">
        <p14:creationId xmlns:p14="http://schemas.microsoft.com/office/powerpoint/2010/main" val="59687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509262" y="1"/>
            <a:ext cx="4273222" cy="685800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WHAT’S IN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THE BOX</a:t>
            </a:r>
            <a:endPar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Tree>
    <p:extLst>
      <p:ext uri="{BB962C8B-B14F-4D97-AF65-F5344CB8AC3E}">
        <p14:creationId xmlns:p14="http://schemas.microsoft.com/office/powerpoint/2010/main" val="405448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1E0A8053-A800-9F4B-B3D3-622FE7B14BF5}"/>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INSTANT ON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GENERAL AVAILABILITY: </a:t>
            </a:r>
            <a:b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lang="en-US" sz="40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JUNE 1, 2020</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graphicFrame>
        <p:nvGraphicFramePr>
          <p:cNvPr id="4" name="Table 3">
            <a:extLst>
              <a:ext uri="{FF2B5EF4-FFF2-40B4-BE49-F238E27FC236}">
                <a16:creationId xmlns:a16="http://schemas.microsoft.com/office/drawing/2014/main" id="{DF192FE5-6CE5-1049-B791-739155619AEB}"/>
              </a:ext>
            </a:extLst>
          </p:cNvPr>
          <p:cNvGraphicFramePr>
            <a:graphicFrameLocks noGrp="1"/>
          </p:cNvGraphicFramePr>
          <p:nvPr>
            <p:extLst>
              <p:ext uri="{D42A27DB-BD31-4B8C-83A1-F6EECF244321}">
                <p14:modId xmlns:p14="http://schemas.microsoft.com/office/powerpoint/2010/main" val="3504874540"/>
              </p:ext>
            </p:extLst>
          </p:nvPr>
        </p:nvGraphicFramePr>
        <p:xfrm>
          <a:off x="637417" y="2447610"/>
          <a:ext cx="10799931" cy="2987040"/>
        </p:xfrm>
        <a:graphic>
          <a:graphicData uri="http://schemas.openxmlformats.org/drawingml/2006/table">
            <a:tbl>
              <a:tblPr firstRow="1" bandRow="1"/>
              <a:tblGrid>
                <a:gridCol w="1055076">
                  <a:extLst>
                    <a:ext uri="{9D8B030D-6E8A-4147-A177-3AD203B41FA5}">
                      <a16:colId xmlns:a16="http://schemas.microsoft.com/office/drawing/2014/main" val="304713141"/>
                    </a:ext>
                  </a:extLst>
                </a:gridCol>
                <a:gridCol w="5265615">
                  <a:extLst>
                    <a:ext uri="{9D8B030D-6E8A-4147-A177-3AD203B41FA5}">
                      <a16:colId xmlns:a16="http://schemas.microsoft.com/office/drawing/2014/main" val="1694180251"/>
                    </a:ext>
                  </a:extLst>
                </a:gridCol>
                <a:gridCol w="4479240">
                  <a:extLst>
                    <a:ext uri="{9D8B030D-6E8A-4147-A177-3AD203B41FA5}">
                      <a16:colId xmlns:a16="http://schemas.microsoft.com/office/drawing/2014/main" val="22889912"/>
                    </a:ext>
                  </a:extLst>
                </a:gridCol>
              </a:tblGrid>
              <a:tr h="238182">
                <a:tc gridSpan="3">
                  <a:txBody>
                    <a:bodyPr/>
                    <a:lstStyle>
                      <a:lvl1pPr marL="0" marR="0" indent="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1" i="0" u="none" strike="noStrike" cap="none" spc="0" baseline="0">
                          <a:ln>
                            <a:noFill/>
                          </a:ln>
                          <a:solidFill>
                            <a:schemeClr val="lt1"/>
                          </a:solidFill>
                          <a:uFillTx/>
                          <a:latin typeface="Arial"/>
                          <a:sym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spc="5"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Aruba Instant On 1930</a:t>
                      </a:r>
                      <a:r>
                        <a:rPr lang="en-US" sz="1400" spc="5" baseline="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Series Switching</a:t>
                      </a:r>
                      <a:endParaRPr lang="en-US" sz="20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13595993"/>
                  </a:ext>
                </a:extLst>
              </a:tr>
              <a:tr h="192887">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295"/>
                        </a:spcBef>
                        <a:spcAft>
                          <a:spcPts val="0"/>
                        </a:spcAft>
                      </a:pPr>
                      <a:r>
                        <a:rPr lang="en-US" sz="12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Part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295"/>
                        </a:spcBef>
                        <a:spcAft>
                          <a:spcPts val="0"/>
                        </a:spcAft>
                      </a:pPr>
                      <a:r>
                        <a:rPr lang="en-US" sz="12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Description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12700" marR="0" indent="0" algn="l">
                        <a:spcBef>
                          <a:spcPts val="295"/>
                        </a:spcBef>
                        <a:spcAft>
                          <a:spcPts val="0"/>
                        </a:spcAft>
                        <a:tabLst/>
                      </a:pPr>
                      <a:r>
                        <a:rPr lang="en-US" sz="1200" b="1"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Box Content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054210046"/>
                  </a:ext>
                </a:extLst>
              </a:tr>
              <a:tr h="181741">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pPr>
                      <a:r>
                        <a:rPr lang="en-US" sz="1300" dirty="0">
                          <a:solidFill>
                            <a:schemeClr val="tx1"/>
                          </a:solidFill>
                          <a:effectLst/>
                          <a:latin typeface="Open Sans"/>
                          <a:ea typeface="Open Sans" panose="020B0606030504020204" pitchFamily="34" charset="0"/>
                          <a:cs typeface="Open Sans" panose="020B0606030504020204" pitchFamily="34" charset="0"/>
                        </a:rPr>
                        <a:t>JL680A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0"/>
                        </a:spcBef>
                        <a:spcAft>
                          <a:spcPts val="0"/>
                        </a:spcAft>
                        <a:tabLst>
                          <a:tab pos="3279775" algn="l"/>
                        </a:tabLst>
                      </a:pPr>
                      <a:r>
                        <a:rPr lang="en-US" sz="1300" spc="-10" dirty="0">
                          <a:solidFill>
                            <a:schemeClr val="tx1"/>
                          </a:solidFill>
                          <a:effectLst/>
                          <a:latin typeface="Open Sans"/>
                          <a:ea typeface="Open Sans" panose="020B0606030504020204" pitchFamily="34" charset="0"/>
                          <a:cs typeface="Open Sans" panose="020B0606030504020204" pitchFamily="34" charset="0"/>
                        </a:rPr>
                        <a:t>Aruba Instant On 1930 8G 2SFP Switch</a:t>
                      </a:r>
                      <a:endParaRPr lang="en-US" sz="130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0" marR="0" algn="l">
                        <a:spcBef>
                          <a:spcPts val="0"/>
                        </a:spcBef>
                        <a:spcAft>
                          <a:spcPts val="0"/>
                        </a:spcAft>
                      </a:pPr>
                      <a:r>
                        <a:rPr lang="en-GB" sz="1300" kern="1200" spc="-10" dirty="0">
                          <a:solidFill>
                            <a:schemeClr val="tx1"/>
                          </a:solidFill>
                          <a:effectLst/>
                          <a:latin typeface="Open Sans"/>
                          <a:ea typeface="Open Sans" panose="020B0606030504020204" pitchFamily="34" charset="0"/>
                          <a:cs typeface="Open Sans" panose="020B0606030504020204" pitchFamily="34" charset="0"/>
                        </a:rPr>
                        <a:t>Power Adapter, Power Cord, Mounting Kit, and Documentation Kit</a:t>
                      </a:r>
                      <a:endParaRPr lang="en-US" sz="1300" kern="1200" spc="-1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3619782569"/>
                  </a:ext>
                </a:extLst>
              </a:tr>
              <a:tr h="139454">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pPr>
                      <a:r>
                        <a:rPr lang="en-US" sz="1300" dirty="0">
                          <a:solidFill>
                            <a:schemeClr val="tx1"/>
                          </a:solidFill>
                          <a:effectLst/>
                          <a:latin typeface="Open Sans"/>
                          <a:ea typeface="Open Sans" panose="020B0606030504020204" pitchFamily="34" charset="0"/>
                          <a:cs typeface="Open Sans" panose="020B0606030504020204" pitchFamily="34" charset="0"/>
                        </a:rPr>
                        <a:t>JL681A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tabLst>
                          <a:tab pos="3279775" algn="l"/>
                        </a:tabLst>
                      </a:pPr>
                      <a:r>
                        <a:rPr lang="en-US" sz="1300" spc="-10" dirty="0">
                          <a:solidFill>
                            <a:schemeClr val="tx1"/>
                          </a:solidFill>
                          <a:effectLst/>
                          <a:latin typeface="Open Sans"/>
                          <a:ea typeface="Open Sans" panose="020B0606030504020204" pitchFamily="34" charset="0"/>
                          <a:cs typeface="Open Sans" panose="020B0606030504020204" pitchFamily="34" charset="0"/>
                        </a:rPr>
                        <a:t>Aruba Instant On 1930 8G Class4</a:t>
                      </a:r>
                      <a:r>
                        <a:rPr lang="en-US" sz="1300" spc="-10" baseline="0" dirty="0">
                          <a:solidFill>
                            <a:schemeClr val="tx1"/>
                          </a:solidFill>
                          <a:effectLst/>
                          <a:latin typeface="Open Sans"/>
                          <a:ea typeface="Open Sans" panose="020B0606030504020204" pitchFamily="34" charset="0"/>
                          <a:cs typeface="Open Sans" panose="020B0606030504020204" pitchFamily="34" charset="0"/>
                        </a:rPr>
                        <a:t> PoE 2SFP 124W Switch</a:t>
                      </a:r>
                      <a:endParaRPr lang="en-US" sz="130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0" marR="0" algn="l">
                        <a:spcBef>
                          <a:spcPts val="0"/>
                        </a:spcBef>
                        <a:spcAft>
                          <a:spcPts val="0"/>
                        </a:spcAft>
                      </a:pPr>
                      <a:r>
                        <a:rPr lang="en-US" sz="1300" kern="1200" spc="-10" dirty="0">
                          <a:solidFill>
                            <a:schemeClr val="tx1"/>
                          </a:solidFill>
                          <a:effectLst/>
                          <a:latin typeface="Open Sans"/>
                          <a:ea typeface="Open Sans" panose="020B0606030504020204" pitchFamily="34" charset="0"/>
                          <a:cs typeface="Open Sans" panose="020B0606030504020204" pitchFamily="34" charset="0"/>
                        </a:rPr>
                        <a:t>Power Cord, Mounting Kit </a:t>
                      </a:r>
                      <a:r>
                        <a:rPr lang="en-GB" sz="1300" kern="1200" spc="-10" dirty="0">
                          <a:solidFill>
                            <a:schemeClr val="tx1"/>
                          </a:solidFill>
                          <a:effectLst/>
                          <a:latin typeface="Open Sans"/>
                          <a:ea typeface="Open Sans" panose="020B0606030504020204" pitchFamily="34" charset="0"/>
                          <a:cs typeface="Open Sans" panose="020B0606030504020204" pitchFamily="34" charset="0"/>
                        </a:rPr>
                        <a:t>and Documentation Kit</a:t>
                      </a:r>
                      <a:endParaRPr lang="en-US" sz="1300" kern="1200" spc="-1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54950650"/>
                  </a:ext>
                </a:extLst>
              </a:tr>
              <a:tr h="165842">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pPr>
                      <a:r>
                        <a:rPr lang="en-US" sz="1300" dirty="0">
                          <a:solidFill>
                            <a:schemeClr val="tx1"/>
                          </a:solidFill>
                          <a:effectLst/>
                          <a:latin typeface="Open Sans"/>
                          <a:ea typeface="Open Sans" panose="020B0606030504020204" pitchFamily="34" charset="0"/>
                          <a:cs typeface="Open Sans" panose="020B0606030504020204" pitchFamily="34" charset="0"/>
                        </a:rPr>
                        <a:t>JL682A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lvl="0" indent="0" algn="l" defTabSz="914400" rtl="0" eaLnBrk="1" fontAlgn="auto" latinLnBrk="0" hangingPunct="1">
                        <a:lnSpc>
                          <a:spcPct val="100000"/>
                        </a:lnSpc>
                        <a:spcBef>
                          <a:spcPts val="190"/>
                        </a:spcBef>
                        <a:spcAft>
                          <a:spcPts val="0"/>
                        </a:spcAft>
                        <a:buClrTx/>
                        <a:buSzTx/>
                        <a:buFontTx/>
                        <a:buNone/>
                        <a:tabLst>
                          <a:tab pos="3279775" algn="l"/>
                        </a:tabLst>
                        <a:defRPr/>
                      </a:pPr>
                      <a:r>
                        <a:rPr lang="en-US" sz="1300" spc="-10" dirty="0">
                          <a:solidFill>
                            <a:schemeClr val="tx1"/>
                          </a:solidFill>
                          <a:effectLst/>
                          <a:latin typeface="Open Sans"/>
                          <a:ea typeface="Open Sans" panose="020B0606030504020204" pitchFamily="34" charset="0"/>
                          <a:cs typeface="Open Sans" panose="020B0606030504020204" pitchFamily="34" charset="0"/>
                        </a:rPr>
                        <a:t>Aruba Instant On 1930 24G </a:t>
                      </a:r>
                      <a:r>
                        <a:rPr lang="en-US" sz="1300" spc="-10" dirty="0" err="1">
                          <a:solidFill>
                            <a:schemeClr val="tx1"/>
                          </a:solidFill>
                          <a:effectLst/>
                          <a:latin typeface="Open Sans"/>
                          <a:ea typeface="Open Sans" panose="020B0606030504020204" pitchFamily="34" charset="0"/>
                          <a:cs typeface="Open Sans" panose="020B0606030504020204" pitchFamily="34" charset="0"/>
                        </a:rPr>
                        <a:t>24G</a:t>
                      </a:r>
                      <a:r>
                        <a:rPr lang="en-US" sz="1300" spc="-10" baseline="0" dirty="0">
                          <a:solidFill>
                            <a:schemeClr val="tx1"/>
                          </a:solidFill>
                          <a:effectLst/>
                          <a:latin typeface="Open Sans"/>
                          <a:ea typeface="Open Sans" panose="020B0606030504020204" pitchFamily="34" charset="0"/>
                          <a:cs typeface="Open Sans" panose="020B0606030504020204" pitchFamily="34" charset="0"/>
                        </a:rPr>
                        <a:t> 4SFP/SFP+ Switch</a:t>
                      </a:r>
                      <a:r>
                        <a:rPr lang="en-US" sz="1300" baseline="0" dirty="0">
                          <a:solidFill>
                            <a:schemeClr val="tx1"/>
                          </a:solidFill>
                          <a:latin typeface="Open Sans"/>
                          <a:ea typeface="Open Sans" panose="020B0606030504020204" pitchFamily="34" charset="0"/>
                          <a:cs typeface="Open Sans" panose="020B0606030504020204" pitchFamily="34" charset="0"/>
                        </a:rPr>
                        <a:t>.</a:t>
                      </a:r>
                      <a:endParaRPr lang="en-US" sz="1300">
                        <a:solidFill>
                          <a:schemeClr val="tx1"/>
                        </a:solidFill>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0" marR="0" algn="l">
                        <a:spcBef>
                          <a:spcPts val="0"/>
                        </a:spcBef>
                        <a:spcAft>
                          <a:spcPts val="0"/>
                        </a:spcAft>
                      </a:pPr>
                      <a:r>
                        <a:rPr lang="en-US" sz="1300" kern="1200" spc="-10" dirty="0">
                          <a:solidFill>
                            <a:schemeClr val="tx1"/>
                          </a:solidFill>
                          <a:effectLst/>
                          <a:latin typeface="Open Sans"/>
                          <a:ea typeface="Open Sans" panose="020B0606030504020204" pitchFamily="34" charset="0"/>
                          <a:cs typeface="Open Sans" panose="020B0606030504020204" pitchFamily="34" charset="0"/>
                        </a:rPr>
                        <a:t>Power Cord, Mounting Kit </a:t>
                      </a:r>
                      <a:r>
                        <a:rPr lang="en-GB" sz="1300" kern="1200" spc="-10" dirty="0">
                          <a:solidFill>
                            <a:schemeClr val="tx1"/>
                          </a:solidFill>
                          <a:effectLst/>
                          <a:latin typeface="Open Sans"/>
                          <a:ea typeface="Open Sans" panose="020B0606030504020204" pitchFamily="34" charset="0"/>
                          <a:cs typeface="Open Sans" panose="020B0606030504020204" pitchFamily="34" charset="0"/>
                        </a:rPr>
                        <a:t>and Documentation Kit</a:t>
                      </a:r>
                      <a:endParaRPr lang="en-US" sz="1300" kern="1200" spc="-1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2082333098"/>
                  </a:ext>
                </a:extLst>
              </a:tr>
              <a:tr h="162165">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pPr>
                      <a:r>
                        <a:rPr lang="en-US" sz="1300" dirty="0">
                          <a:solidFill>
                            <a:schemeClr val="tx1"/>
                          </a:solidFill>
                          <a:effectLst/>
                          <a:latin typeface="Open Sans"/>
                          <a:ea typeface="Open Sans" panose="020B0606030504020204" pitchFamily="34" charset="0"/>
                          <a:cs typeface="Open Sans" panose="020B0606030504020204" pitchFamily="34" charset="0"/>
                        </a:rPr>
                        <a:t>JL683A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lvl="0" indent="0" algn="l" defTabSz="914400" rtl="0" eaLnBrk="1" fontAlgn="auto" latinLnBrk="0" hangingPunct="1">
                        <a:lnSpc>
                          <a:spcPct val="100000"/>
                        </a:lnSpc>
                        <a:spcBef>
                          <a:spcPts val="190"/>
                        </a:spcBef>
                        <a:spcAft>
                          <a:spcPts val="0"/>
                        </a:spcAft>
                        <a:buClrTx/>
                        <a:buSzTx/>
                        <a:buFontTx/>
                        <a:buNone/>
                        <a:tabLst>
                          <a:tab pos="3279775" algn="l"/>
                        </a:tabLst>
                        <a:defRPr/>
                      </a:pPr>
                      <a:r>
                        <a:rPr lang="en-US" sz="1300" spc="-10" dirty="0">
                          <a:solidFill>
                            <a:schemeClr val="tx1"/>
                          </a:solidFill>
                          <a:effectLst/>
                          <a:latin typeface="Open Sans"/>
                          <a:ea typeface="Open Sans" panose="020B0606030504020204" pitchFamily="34" charset="0"/>
                          <a:cs typeface="Open Sans" panose="020B0606030504020204" pitchFamily="34" charset="0"/>
                        </a:rPr>
                        <a:t>Aruba Instant On 1930 24G Class4</a:t>
                      </a:r>
                      <a:r>
                        <a:rPr lang="en-US" sz="1300" spc="-10" baseline="0" dirty="0">
                          <a:solidFill>
                            <a:schemeClr val="tx1"/>
                          </a:solidFill>
                          <a:effectLst/>
                          <a:latin typeface="Open Sans"/>
                          <a:ea typeface="Open Sans" panose="020B0606030504020204" pitchFamily="34" charset="0"/>
                          <a:cs typeface="Open Sans" panose="020B0606030504020204" pitchFamily="34" charset="0"/>
                        </a:rPr>
                        <a:t> PoE 4SFP/SFP+ 195W Switch</a:t>
                      </a:r>
                      <a:endParaRPr lang="en-US" sz="130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0" marR="0" algn="l">
                        <a:spcBef>
                          <a:spcPts val="0"/>
                        </a:spcBef>
                        <a:spcAft>
                          <a:spcPts val="0"/>
                        </a:spcAft>
                      </a:pPr>
                      <a:r>
                        <a:rPr lang="en-US" sz="1300" kern="1200" spc="-10" dirty="0">
                          <a:solidFill>
                            <a:schemeClr val="tx1"/>
                          </a:solidFill>
                          <a:effectLst/>
                          <a:latin typeface="Open Sans"/>
                          <a:ea typeface="Open Sans" panose="020B0606030504020204" pitchFamily="34" charset="0"/>
                          <a:cs typeface="Open Sans" panose="020B0606030504020204" pitchFamily="34" charset="0"/>
                        </a:rPr>
                        <a:t>Power Cord, Mounting Kit </a:t>
                      </a:r>
                      <a:r>
                        <a:rPr lang="en-GB" sz="1300" kern="1200" spc="-10" dirty="0">
                          <a:solidFill>
                            <a:schemeClr val="tx1"/>
                          </a:solidFill>
                          <a:effectLst/>
                          <a:latin typeface="Open Sans"/>
                          <a:ea typeface="Open Sans" panose="020B0606030504020204" pitchFamily="34" charset="0"/>
                          <a:cs typeface="Open Sans" panose="020B0606030504020204" pitchFamily="34" charset="0"/>
                        </a:rPr>
                        <a:t>and Documentation Kit</a:t>
                      </a:r>
                      <a:endParaRPr lang="en-US" sz="1300" kern="1200" spc="-1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2045351949"/>
                  </a:ext>
                </a:extLst>
              </a:tr>
              <a:tr h="175925">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pPr>
                      <a:r>
                        <a:rPr lang="en-US" sz="1300" dirty="0">
                          <a:solidFill>
                            <a:schemeClr val="tx1"/>
                          </a:solidFill>
                          <a:effectLst/>
                          <a:latin typeface="Open Sans"/>
                          <a:ea typeface="Open Sans" panose="020B0606030504020204" pitchFamily="34" charset="0"/>
                          <a:cs typeface="Open Sans" panose="020B0606030504020204" pitchFamily="34" charset="0"/>
                        </a:rPr>
                        <a:t>JL684A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tabLst>
                          <a:tab pos="3279775" algn="l"/>
                        </a:tabLst>
                      </a:pPr>
                      <a:r>
                        <a:rPr lang="en-US" sz="1300" spc="-10" dirty="0">
                          <a:solidFill>
                            <a:schemeClr val="tx1"/>
                          </a:solidFill>
                          <a:effectLst/>
                          <a:latin typeface="Open Sans"/>
                          <a:ea typeface="Open Sans" panose="020B0606030504020204" pitchFamily="34" charset="0"/>
                          <a:cs typeface="Open Sans" panose="020B0606030504020204" pitchFamily="34" charset="0"/>
                        </a:rPr>
                        <a:t>Aruba Instant On 1930 24G Class4</a:t>
                      </a:r>
                      <a:r>
                        <a:rPr lang="en-US" sz="1300" spc="-10" baseline="0" dirty="0">
                          <a:solidFill>
                            <a:schemeClr val="tx1"/>
                          </a:solidFill>
                          <a:effectLst/>
                          <a:latin typeface="Open Sans"/>
                          <a:ea typeface="Open Sans" panose="020B0606030504020204" pitchFamily="34" charset="0"/>
                          <a:cs typeface="Open Sans" panose="020B0606030504020204" pitchFamily="34" charset="0"/>
                        </a:rPr>
                        <a:t> PoE 4SFP/SFP+ 370W Switch</a:t>
                      </a:r>
                      <a:endParaRPr lang="en-US" sz="130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0" marR="0" algn="l">
                        <a:spcBef>
                          <a:spcPts val="0"/>
                        </a:spcBef>
                        <a:spcAft>
                          <a:spcPts val="0"/>
                        </a:spcAft>
                      </a:pPr>
                      <a:r>
                        <a:rPr lang="en-US" sz="1300" kern="1200" spc="-10" dirty="0">
                          <a:solidFill>
                            <a:schemeClr val="tx1"/>
                          </a:solidFill>
                          <a:effectLst/>
                          <a:latin typeface="Open Sans"/>
                          <a:ea typeface="Open Sans" panose="020B0606030504020204" pitchFamily="34" charset="0"/>
                          <a:cs typeface="Open Sans" panose="020B0606030504020204" pitchFamily="34" charset="0"/>
                        </a:rPr>
                        <a:t>Power Cord, Mounting Kit </a:t>
                      </a:r>
                      <a:r>
                        <a:rPr lang="en-GB" sz="1300" kern="1200" spc="-10" dirty="0">
                          <a:solidFill>
                            <a:schemeClr val="tx1"/>
                          </a:solidFill>
                          <a:effectLst/>
                          <a:latin typeface="Open Sans"/>
                          <a:ea typeface="Open Sans" panose="020B0606030504020204" pitchFamily="34" charset="0"/>
                          <a:cs typeface="Open Sans" panose="020B0606030504020204" pitchFamily="34" charset="0"/>
                        </a:rPr>
                        <a:t>and Documentation Kit</a:t>
                      </a:r>
                      <a:endParaRPr lang="en-US" sz="1300" kern="1200" spc="-1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611519358"/>
                  </a:ext>
                </a:extLst>
              </a:tr>
              <a:tr h="175925">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pPr>
                      <a:r>
                        <a:rPr lang="en-US" sz="1300" dirty="0">
                          <a:solidFill>
                            <a:schemeClr val="tx1"/>
                          </a:solidFill>
                          <a:effectLst/>
                          <a:latin typeface="Open Sans"/>
                          <a:ea typeface="Open Sans" panose="020B0606030504020204" pitchFamily="34" charset="0"/>
                          <a:cs typeface="Open Sans" panose="020B0606030504020204" pitchFamily="34" charset="0"/>
                        </a:rPr>
                        <a:t>JL685A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pPr>
                      <a:r>
                        <a:rPr lang="en-US" sz="1300" spc="-10" dirty="0">
                          <a:solidFill>
                            <a:schemeClr val="tx1"/>
                          </a:solidFill>
                          <a:effectLst/>
                          <a:latin typeface="Open Sans"/>
                          <a:ea typeface="Open Sans" panose="020B0606030504020204" pitchFamily="34" charset="0"/>
                          <a:cs typeface="Open Sans" panose="020B0606030504020204" pitchFamily="34" charset="0"/>
                        </a:rPr>
                        <a:t>Aruba Instant On 1930 48G </a:t>
                      </a:r>
                      <a:r>
                        <a:rPr lang="en-US" sz="1300" spc="-10" baseline="0" dirty="0">
                          <a:solidFill>
                            <a:schemeClr val="tx1"/>
                          </a:solidFill>
                          <a:effectLst/>
                          <a:latin typeface="Open Sans"/>
                          <a:ea typeface="Open Sans" panose="020B0606030504020204" pitchFamily="34" charset="0"/>
                          <a:cs typeface="Open Sans" panose="020B0606030504020204" pitchFamily="34" charset="0"/>
                        </a:rPr>
                        <a:t> 4SFP/SFP+ Switch</a:t>
                      </a:r>
                      <a:endParaRPr lang="en-US" sz="130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0" marR="0" algn="l">
                        <a:spcBef>
                          <a:spcPts val="0"/>
                        </a:spcBef>
                        <a:spcAft>
                          <a:spcPts val="0"/>
                        </a:spcAft>
                      </a:pPr>
                      <a:r>
                        <a:rPr lang="en-US" sz="1300" kern="1200" spc="-10" dirty="0">
                          <a:solidFill>
                            <a:schemeClr val="tx1"/>
                          </a:solidFill>
                          <a:effectLst/>
                          <a:latin typeface="Open Sans"/>
                          <a:ea typeface="Open Sans" panose="020B0606030504020204" pitchFamily="34" charset="0"/>
                          <a:cs typeface="Open Sans" panose="020B0606030504020204" pitchFamily="34" charset="0"/>
                        </a:rPr>
                        <a:t>Power Cord, Mounting Kit </a:t>
                      </a:r>
                      <a:r>
                        <a:rPr lang="en-GB" sz="1300" kern="1200" spc="-10" dirty="0">
                          <a:solidFill>
                            <a:schemeClr val="tx1"/>
                          </a:solidFill>
                          <a:effectLst/>
                          <a:latin typeface="Open Sans"/>
                          <a:ea typeface="Open Sans" panose="020B0606030504020204" pitchFamily="34" charset="0"/>
                          <a:cs typeface="Open Sans" panose="020B0606030504020204" pitchFamily="34" charset="0"/>
                        </a:rPr>
                        <a:t>and Documentation Kit</a:t>
                      </a:r>
                      <a:endParaRPr lang="en-US" sz="1300" kern="1200" spc="-1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58847611"/>
                  </a:ext>
                </a:extLst>
              </a:tr>
              <a:tr h="175925">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pPr>
                      <a:r>
                        <a:rPr lang="en-US" sz="1300" dirty="0">
                          <a:solidFill>
                            <a:schemeClr val="tx1"/>
                          </a:solidFill>
                          <a:effectLst/>
                          <a:latin typeface="Open Sans"/>
                          <a:ea typeface="Open Sans" panose="020B0606030504020204" pitchFamily="34" charset="0"/>
                          <a:cs typeface="Open Sans" panose="020B0606030504020204" pitchFamily="34" charset="0"/>
                        </a:rPr>
                        <a:t>JL686A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91440" marR="0" algn="l">
                        <a:spcBef>
                          <a:spcPts val="190"/>
                        </a:spcBef>
                        <a:spcAft>
                          <a:spcPts val="0"/>
                        </a:spcAft>
                        <a:tabLst>
                          <a:tab pos="3279775" algn="l"/>
                        </a:tabLst>
                      </a:pPr>
                      <a:r>
                        <a:rPr lang="en-US" sz="1300" spc="-10" dirty="0">
                          <a:solidFill>
                            <a:schemeClr val="tx1"/>
                          </a:solidFill>
                          <a:effectLst/>
                          <a:latin typeface="Open Sans"/>
                          <a:ea typeface="Open Sans" panose="020B0606030504020204" pitchFamily="34" charset="0"/>
                          <a:cs typeface="Open Sans" panose="020B0606030504020204" pitchFamily="34" charset="0"/>
                        </a:rPr>
                        <a:t>Aruba Instant On 1930 48G Class4</a:t>
                      </a:r>
                      <a:r>
                        <a:rPr lang="en-US" sz="1300" spc="-10" baseline="0" dirty="0">
                          <a:solidFill>
                            <a:schemeClr val="tx1"/>
                          </a:solidFill>
                          <a:effectLst/>
                          <a:latin typeface="Open Sans"/>
                          <a:ea typeface="Open Sans" panose="020B0606030504020204" pitchFamily="34" charset="0"/>
                          <a:cs typeface="Open Sans" panose="020B0606030504020204" pitchFamily="34" charset="0"/>
                        </a:rPr>
                        <a:t> PoE 4SFP/SFP+ 370W Switch</a:t>
                      </a:r>
                      <a:endParaRPr lang="en-US" sz="130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lvl1pPr marL="0" marR="0" indent="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1pPr>
                      <a:lvl2pPr marL="0" marR="0" indent="390145"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2pPr>
                      <a:lvl3pPr marL="0" marR="0" indent="78029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3pPr>
                      <a:lvl4pPr marL="0" marR="0" indent="117043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4pPr>
                      <a:lvl5pPr marL="0" marR="0" indent="1560583"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5pPr>
                      <a:lvl6pPr marL="0" marR="0" indent="1950730"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6pPr>
                      <a:lvl7pPr marL="0" marR="0" indent="2340876"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7pPr>
                      <a:lvl8pPr marL="0" marR="0" indent="2731022"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8pPr>
                      <a:lvl9pPr marL="0" marR="0" indent="3121168" algn="r" defTabSz="780293" latinLnBrk="0">
                        <a:lnSpc>
                          <a:spcPct val="100000"/>
                        </a:lnSpc>
                        <a:spcBef>
                          <a:spcPts val="0"/>
                        </a:spcBef>
                        <a:spcAft>
                          <a:spcPts val="0"/>
                        </a:spcAft>
                        <a:buClrTx/>
                        <a:buSzTx/>
                        <a:buFontTx/>
                        <a:buNone/>
                        <a:tabLst/>
                        <a:defRPr sz="356" b="0" i="0" u="none" strike="noStrike" cap="none" spc="0" baseline="0">
                          <a:ln>
                            <a:noFill/>
                          </a:ln>
                          <a:solidFill>
                            <a:schemeClr val="dk1"/>
                          </a:solidFill>
                          <a:uFillTx/>
                          <a:latin typeface="Arial"/>
                          <a:sym typeface="Arial"/>
                        </a:defRPr>
                      </a:lvl9pPr>
                    </a:lstStyle>
                    <a:p>
                      <a:pPr marL="0" marR="0" algn="l">
                        <a:spcBef>
                          <a:spcPts val="0"/>
                        </a:spcBef>
                        <a:spcAft>
                          <a:spcPts val="0"/>
                        </a:spcAft>
                      </a:pPr>
                      <a:r>
                        <a:rPr lang="en-US" sz="1300" kern="1200" spc="-10" dirty="0">
                          <a:solidFill>
                            <a:schemeClr val="tx1"/>
                          </a:solidFill>
                          <a:effectLst/>
                          <a:latin typeface="Open Sans"/>
                          <a:ea typeface="Open Sans" panose="020B0606030504020204" pitchFamily="34" charset="0"/>
                          <a:cs typeface="Open Sans" panose="020B0606030504020204" pitchFamily="34" charset="0"/>
                        </a:rPr>
                        <a:t>Power Cord, Mounting Kit </a:t>
                      </a:r>
                      <a:r>
                        <a:rPr lang="en-GB" sz="1300" kern="1200" spc="-10" dirty="0">
                          <a:solidFill>
                            <a:schemeClr val="tx1"/>
                          </a:solidFill>
                          <a:effectLst/>
                          <a:latin typeface="Open Sans"/>
                          <a:ea typeface="Open Sans" panose="020B0606030504020204" pitchFamily="34" charset="0"/>
                          <a:cs typeface="Open Sans" panose="020B0606030504020204" pitchFamily="34" charset="0"/>
                        </a:rPr>
                        <a:t>and Documentation Kit</a:t>
                      </a:r>
                      <a:endParaRPr lang="en-US" sz="1300" kern="1200" spc="-10" dirty="0">
                        <a:solidFill>
                          <a:schemeClr val="tx1"/>
                        </a:solidFill>
                        <a:effectLst/>
                        <a:latin typeface="Open Sans"/>
                        <a:ea typeface="Open Sans" panose="020B0606030504020204" pitchFamily="34" charset="0"/>
                        <a:cs typeface="Open Sans" panose="020B0606030504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4091218739"/>
                  </a:ext>
                </a:extLst>
              </a:tr>
            </a:tbl>
          </a:graphicData>
        </a:graphic>
      </p:graphicFrame>
    </p:spTree>
    <p:extLst>
      <p:ext uri="{BB962C8B-B14F-4D97-AF65-F5344CB8AC3E}">
        <p14:creationId xmlns:p14="http://schemas.microsoft.com/office/powerpoint/2010/main" val="375504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509262" y="1"/>
            <a:ext cx="4273222" cy="685800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RESOURCES</a:t>
            </a:r>
          </a:p>
        </p:txBody>
      </p:sp>
    </p:spTree>
    <p:extLst>
      <p:ext uri="{BB962C8B-B14F-4D97-AF65-F5344CB8AC3E}">
        <p14:creationId xmlns:p14="http://schemas.microsoft.com/office/powerpoint/2010/main" val="373502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0" y="0"/>
            <a:ext cx="12192000" cy="1991313"/>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KEY RESOURCES</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sp>
        <p:nvSpPr>
          <p:cNvPr id="3" name="TextBox 2">
            <a:extLst>
              <a:ext uri="{FF2B5EF4-FFF2-40B4-BE49-F238E27FC236}">
                <a16:creationId xmlns:a16="http://schemas.microsoft.com/office/drawing/2014/main" id="{A86ECA7C-1C21-4649-B127-0C8F4F1E7088}"/>
              </a:ext>
            </a:extLst>
          </p:cNvPr>
          <p:cNvSpPr txBox="1"/>
          <p:nvPr/>
        </p:nvSpPr>
        <p:spPr>
          <a:xfrm>
            <a:off x="815738" y="2124992"/>
            <a:ext cx="6992757" cy="238526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457200" marR="0" indent="-457200"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000" b="1" i="0" u="none" strike="noStrike" cap="none" spc="0" normalizeH="0" baseline="0" dirty="0">
                <a:ln>
                  <a:noFill/>
                </a:ln>
                <a:effectLst/>
                <a:uFillTx/>
                <a:latin typeface="Helvetica Neue"/>
                <a:ea typeface="Helvetica Neue"/>
                <a:cs typeface="Helvetica Neue"/>
                <a:sym typeface="Helvetica Neue"/>
                <a:hlinkClick r:id="rId4">
                  <a:extLst>
                    <a:ext uri="{A12FA001-AC4F-418D-AE19-62706E023703}">
                      <ahyp:hlinkClr xmlns:ahyp="http://schemas.microsoft.com/office/drawing/2018/hyperlinkcolor" xmlns="" val="tx"/>
                    </a:ext>
                  </a:extLst>
                </a:hlinkClick>
              </a:rPr>
              <a:t>Aruba Instant On.com</a:t>
            </a:r>
            <a:r>
              <a:rPr kumimoji="0" lang="en-US" sz="3000" b="1" i="0" u="none" strike="noStrike" cap="none" spc="0" normalizeH="0" baseline="0" dirty="0">
                <a:ln>
                  <a:noFill/>
                </a:ln>
                <a:effectLst/>
                <a:uFillTx/>
                <a:latin typeface="Helvetica Neue"/>
                <a:ea typeface="Helvetica Neue"/>
                <a:cs typeface="Helvetica Neue"/>
                <a:sym typeface="Helvetica Neue"/>
              </a:rPr>
              <a:t> </a:t>
            </a:r>
          </a:p>
          <a:p>
            <a:pPr marL="457200" marR="0" indent="-457200"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3000" b="1" dirty="0">
                <a:latin typeface="Helvetica Neue"/>
                <a:ea typeface="Helvetica Neue"/>
                <a:cs typeface="Helvetica Neue"/>
                <a:sym typeface="Helvetica Neue"/>
              </a:rPr>
              <a:t> </a:t>
            </a:r>
            <a:r>
              <a:rPr lang="en-US" sz="3000" b="1" dirty="0">
                <a:latin typeface="Helvetica Neue"/>
                <a:ea typeface="Helvetica Neue"/>
                <a:cs typeface="Helvetica Neue"/>
                <a:sym typeface="Helvetica Neue"/>
                <a:hlinkClick r:id="rId5">
                  <a:extLst>
                    <a:ext uri="{A12FA001-AC4F-418D-AE19-62706E023703}">
                      <ahyp:hlinkClr xmlns:ahyp="http://schemas.microsoft.com/office/drawing/2018/hyperlinkcolor" xmlns="" val="tx"/>
                    </a:ext>
                  </a:extLst>
                </a:hlinkClick>
              </a:rPr>
              <a:t>Aruba Instant On Community</a:t>
            </a:r>
            <a:endParaRPr lang="en-US" sz="3000" b="1" dirty="0">
              <a:latin typeface="Helvetica Neue"/>
              <a:ea typeface="Helvetica Neue"/>
              <a:cs typeface="Helvetica Neue"/>
              <a:sym typeface="Helvetica Neue"/>
            </a:endParaRPr>
          </a:p>
          <a:p>
            <a:pPr marL="457200" marR="0" indent="-457200"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000" b="1" i="0" u="none" strike="noStrike" cap="none" spc="0" normalizeH="0" baseline="0" dirty="0">
                <a:ln>
                  <a:noFill/>
                </a:ln>
                <a:effectLst/>
                <a:uFillTx/>
                <a:latin typeface="Helvetica Neue"/>
                <a:ea typeface="Helvetica Neue"/>
                <a:cs typeface="Helvetica Neue"/>
                <a:sym typeface="Helvetica Neue"/>
                <a:hlinkClick r:id="rId6">
                  <a:extLst>
                    <a:ext uri="{A12FA001-AC4F-418D-AE19-62706E023703}">
                      <ahyp:hlinkClr xmlns:ahyp="http://schemas.microsoft.com/office/drawing/2018/hyperlinkcolor" xmlns="" val="tx"/>
                    </a:ext>
                  </a:extLst>
                </a:hlinkClick>
              </a:rPr>
              <a:t>Aruba Instant On Support </a:t>
            </a:r>
            <a:endParaRPr kumimoji="0" lang="en-US" sz="3000" b="1" i="0" u="none" strike="noStrike" cap="none" spc="0" normalizeH="0" baseline="0" dirty="0">
              <a:ln>
                <a:noFill/>
              </a:ln>
              <a:effectLst/>
              <a:uFillTx/>
              <a:latin typeface="Helvetica Neue"/>
              <a:ea typeface="Helvetica Neue"/>
              <a:cs typeface="Helvetica Neue"/>
              <a:sym typeface="Helvetica Neue"/>
            </a:endParaRPr>
          </a:p>
          <a:p>
            <a:pPr marL="457200" indent="-457200" defTabSz="825500" hangingPunct="0">
              <a:buFont typeface="Arial" panose="020B0604020202020204" pitchFamily="34" charset="0"/>
              <a:buChar char="•"/>
            </a:pPr>
            <a:r>
              <a:rPr lang="en-US" sz="3000" b="1" dirty="0">
                <a:latin typeface="Helvetica Neue"/>
                <a:ea typeface="Helvetica Neue"/>
                <a:cs typeface="Helvetica Neue"/>
                <a:sym typeface="Helvetica Neue"/>
                <a:hlinkClick r:id="rId7">
                  <a:extLst>
                    <a:ext uri="{A12FA001-AC4F-418D-AE19-62706E023703}">
                      <ahyp:hlinkClr xmlns:ahyp="http://schemas.microsoft.com/office/drawing/2018/hyperlinkcolor" xmlns="" val="tx"/>
                    </a:ext>
                  </a:extLst>
                </a:hlinkClick>
              </a:rPr>
              <a:t>Aruba Instant On YouTube </a:t>
            </a:r>
            <a:endParaRPr lang="en-US" sz="3000" b="1" dirty="0">
              <a:latin typeface="Helvetica Neue"/>
              <a:ea typeface="Helvetica Neue"/>
              <a:cs typeface="Helvetica Neue"/>
              <a:sym typeface="Helvetica Neue"/>
            </a:endParaRPr>
          </a:p>
          <a:p>
            <a:pPr marR="0" algn="ctr" defTabSz="825500" rtl="0" fontAlgn="auto" latinLnBrk="0" hangingPunct="0">
              <a:lnSpc>
                <a:spcPct val="100000"/>
              </a:lnSpc>
              <a:spcBef>
                <a:spcPts val="0"/>
              </a:spcBef>
              <a:spcAft>
                <a:spcPts val="0"/>
              </a:spcAft>
              <a:buClrTx/>
              <a:buSzTx/>
              <a:tabLst/>
            </a:pPr>
            <a:endParaRPr kumimoji="0" lang="en-US" sz="3000" b="1" i="0" u="none" strike="noStrike" cap="none" spc="0" normalizeH="0" baseline="0" dirty="0">
              <a:ln>
                <a:noFill/>
              </a:ln>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33220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E8256EB1-3A64-224F-9BE6-84F36F8E2C35}"/>
              </a:ext>
            </a:extLst>
          </p:cNvPr>
          <p:cNvSpPr txBox="1"/>
          <p:nvPr/>
        </p:nvSpPr>
        <p:spPr>
          <a:xfrm>
            <a:off x="-83128" y="488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ARUBA 1930 FOUNDATION </a:t>
            </a:r>
            <a:b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CARE PACKAGES WW PRICING</a:t>
            </a:r>
            <a:endPar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endParaRPr>
          </a:p>
        </p:txBody>
      </p:sp>
      <p:graphicFrame>
        <p:nvGraphicFramePr>
          <p:cNvPr id="3" name="Table 2">
            <a:extLst>
              <a:ext uri="{FF2B5EF4-FFF2-40B4-BE49-F238E27FC236}">
                <a16:creationId xmlns:a16="http://schemas.microsoft.com/office/drawing/2014/main" id="{DAE8F7E2-93EA-C04D-8CD9-65CA1BCC219B}"/>
              </a:ext>
            </a:extLst>
          </p:cNvPr>
          <p:cNvGraphicFramePr>
            <a:graphicFrameLocks noGrp="1"/>
          </p:cNvGraphicFramePr>
          <p:nvPr>
            <p:extLst>
              <p:ext uri="{D42A27DB-BD31-4B8C-83A1-F6EECF244321}">
                <p14:modId xmlns:p14="http://schemas.microsoft.com/office/powerpoint/2010/main" val="3201532148"/>
              </p:ext>
            </p:extLst>
          </p:nvPr>
        </p:nvGraphicFramePr>
        <p:xfrm>
          <a:off x="444517" y="1849737"/>
          <a:ext cx="11454557" cy="3708097"/>
        </p:xfrm>
        <a:graphic>
          <a:graphicData uri="http://schemas.openxmlformats.org/drawingml/2006/table">
            <a:tbl>
              <a:tblPr/>
              <a:tblGrid>
                <a:gridCol w="676136">
                  <a:extLst>
                    <a:ext uri="{9D8B030D-6E8A-4147-A177-3AD203B41FA5}">
                      <a16:colId xmlns:a16="http://schemas.microsoft.com/office/drawing/2014/main" val="20000"/>
                    </a:ext>
                  </a:extLst>
                </a:gridCol>
                <a:gridCol w="676136">
                  <a:extLst>
                    <a:ext uri="{9D8B030D-6E8A-4147-A177-3AD203B41FA5}">
                      <a16:colId xmlns:a16="http://schemas.microsoft.com/office/drawing/2014/main" val="20001"/>
                    </a:ext>
                  </a:extLst>
                </a:gridCol>
                <a:gridCol w="691571">
                  <a:extLst>
                    <a:ext uri="{9D8B030D-6E8A-4147-A177-3AD203B41FA5}">
                      <a16:colId xmlns:a16="http://schemas.microsoft.com/office/drawing/2014/main" val="20002"/>
                    </a:ext>
                  </a:extLst>
                </a:gridCol>
                <a:gridCol w="3020554">
                  <a:extLst>
                    <a:ext uri="{9D8B030D-6E8A-4147-A177-3AD203B41FA5}">
                      <a16:colId xmlns:a16="http://schemas.microsoft.com/office/drawing/2014/main" val="20003"/>
                    </a:ext>
                  </a:extLst>
                </a:gridCol>
                <a:gridCol w="6390160">
                  <a:extLst>
                    <a:ext uri="{9D8B030D-6E8A-4147-A177-3AD203B41FA5}">
                      <a16:colId xmlns:a16="http://schemas.microsoft.com/office/drawing/2014/main" val="20004"/>
                    </a:ext>
                  </a:extLst>
                </a:gridCol>
              </a:tblGrid>
              <a:tr h="366450">
                <a:tc>
                  <a:txBody>
                    <a:bodyPr/>
                    <a:lstStyle/>
                    <a:p>
                      <a:pPr algn="ctr" fontAlgn="ctr">
                        <a:lnSpc>
                          <a:spcPct val="85000"/>
                        </a:lnSpc>
                      </a:pPr>
                      <a:r>
                        <a:rPr lang="en-US" sz="900"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Product</a:t>
                      </a:r>
                      <a:br>
                        <a:rPr lang="en-US" sz="900"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900"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SKU</a:t>
                      </a:r>
                    </a:p>
                  </a:txBody>
                  <a:tcPr marL="4085" marR="4085" marT="4085"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030A0"/>
                    </a:solidFill>
                  </a:tcPr>
                </a:tc>
                <a:tc>
                  <a:txBody>
                    <a:bodyPr/>
                    <a:lstStyle/>
                    <a:p>
                      <a:pPr algn="ctr" fontAlgn="ctr">
                        <a:lnSpc>
                          <a:spcPct val="85000"/>
                        </a:lnSpc>
                      </a:pPr>
                      <a:r>
                        <a:rPr lang="en-US" sz="900"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Fixed Support Service #</a:t>
                      </a:r>
                    </a:p>
                  </a:txBody>
                  <a:tcPr marL="4085" marR="4085" marT="408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030A0"/>
                    </a:solidFill>
                  </a:tcPr>
                </a:tc>
                <a:tc>
                  <a:txBody>
                    <a:bodyPr/>
                    <a:lstStyle/>
                    <a:p>
                      <a:pPr algn="ctr" fontAlgn="ctr">
                        <a:lnSpc>
                          <a:spcPct val="85000"/>
                        </a:lnSpc>
                      </a:pPr>
                      <a:r>
                        <a:rPr lang="en-US" sz="900"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WW Ref </a:t>
                      </a:r>
                      <a:br>
                        <a:rPr lang="en-US" sz="900"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br>
                      <a:r>
                        <a:rPr lang="en-US" sz="900"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Price</a:t>
                      </a:r>
                    </a:p>
                  </a:txBody>
                  <a:tcPr marL="4085" marR="4085" marT="408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030A0"/>
                    </a:solidFill>
                  </a:tcPr>
                </a:tc>
                <a:tc>
                  <a:txBody>
                    <a:bodyPr/>
                    <a:lstStyle/>
                    <a:p>
                      <a:pPr algn="l" fontAlgn="ctr">
                        <a:lnSpc>
                          <a:spcPct val="85000"/>
                        </a:lnSpc>
                      </a:pPr>
                      <a:r>
                        <a:rPr lang="en-US" sz="900"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Fixed Service SKU: Short Description </a:t>
                      </a:r>
                    </a:p>
                  </a:txBody>
                  <a:tcPr marL="4085" marR="4085" marT="4085" marB="0"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030A0"/>
                    </a:solidFill>
                  </a:tcPr>
                </a:tc>
                <a:tc>
                  <a:txBody>
                    <a:bodyPr/>
                    <a:lstStyle/>
                    <a:p>
                      <a:pPr algn="l" fontAlgn="ctr">
                        <a:lnSpc>
                          <a:spcPct val="85000"/>
                        </a:lnSpc>
                      </a:pPr>
                      <a:r>
                        <a:rPr lang="en-US" sz="900" b="1"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Fixed Service SKU: Long Description</a:t>
                      </a:r>
                    </a:p>
                  </a:txBody>
                  <a:tcPr marL="4085" marR="4085" marT="408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0000"/>
                  </a:ext>
                </a:extLst>
              </a:tr>
              <a:tr h="145289">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JL680A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HR1Y7E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$30</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3Y FC NBD </a:t>
                      </a:r>
                      <a:r>
                        <a:rPr lang="en-US" sz="9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Exch</a:t>
                      </a:r>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 ION 19308GSwitchSVC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 Year Foundation Care Next Business Day Exchange Aruba ION 1930 8G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1"/>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JL680A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HR1Y8E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$50</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5Y FC NBD Exch A ION 19308GSwitchSVC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 Year Foundation Care Next Business Day Exchange Aruba ION 1930 8G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2"/>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JL680A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HR1Y9PE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$11</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1Y Ren FC NBD Exch AION19308GSwtcSVC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 Year Renewal Foundation Care Next Business Day Exchange Aruba ION 1930 8G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3"/>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endPar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endPar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endPar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4"/>
                  </a:ext>
                </a:extLst>
              </a:tr>
              <a:tr h="145289">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JL681A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HR1Z0E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$30</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3Y FC NBD </a:t>
                      </a:r>
                      <a:r>
                        <a:rPr lang="en-US" sz="9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Exch</a:t>
                      </a:r>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 ION19308GPoESwtcSVC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 Year Foundation Care Next Business Day Exchange Aruba ION 1930 8G PoE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5"/>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JL681A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HR1Z1E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$50</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5Y FC NBD </a:t>
                      </a:r>
                      <a:r>
                        <a:rPr lang="en-US" sz="9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Exch</a:t>
                      </a:r>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 ION19308GPoESwtcSVC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 Year Foundation Care Next Business Day Exchange Aruba ION 1930 8G PoE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6"/>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JL681A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HR1Z2PE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$11</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1Y Ren FC NBD </a:t>
                      </a:r>
                      <a:r>
                        <a:rPr lang="en-US" sz="9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Exch</a:t>
                      </a:r>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A19308GPoESwtcSVC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 Year Renewal Foundation Care Next Business Day Exchange Aruba ION 1930 8G PoE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7"/>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endPar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endPar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endPar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08"/>
                  </a:ext>
                </a:extLst>
              </a:tr>
              <a:tr h="145289">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JL682A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HR1Z3E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$60</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3Y FC NBD Exch A ION193024GSwitchSVC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 Year Foundation Care Next Business Day Exchange Aruba ION 1930 24G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09"/>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JL682A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HR1Z4E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$100</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5Y FC NBD </a:t>
                      </a:r>
                      <a:r>
                        <a:rPr lang="en-US" sz="9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Exch</a:t>
                      </a:r>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 ION193024GSwitchSVC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 Year Foundation Care Next Business Day Exchange Aruba ION 1930 24G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10"/>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JL682A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HR1Z5PE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$21</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1Y Ren FC NBD ExchAION193024GSwtcSVC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 Year Renewal Foundation Care Next Business Day Exchange Aruba ION 1930 24G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11"/>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endPar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endPar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endPar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12"/>
                  </a:ext>
                </a:extLst>
              </a:tr>
              <a:tr h="145289">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JL683A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HR1Z6E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$79</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3Y FC NBD </a:t>
                      </a:r>
                      <a:r>
                        <a:rPr lang="en-US" sz="9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Exch</a:t>
                      </a:r>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AION193024GPoESwtcSVC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 Year Foundation Care Next Business Day Exchange Aruba ION 1930 24G PoE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13"/>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JL683A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HR1Z7E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$131</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5Y FC NBD Exch AION193024GPoESwtcSVC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 Year Foundation Care Next Business Day Exchange Aruba ION 1930 24G PoE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14"/>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JL683A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HR1Z8PE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$28</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1Y Ren FC NBD ExchA193024GPoESwtcSVC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 Year Renewal Foundation Care Next Business Day Exchange Aruba ION 1930 24G PoE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15"/>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endPar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endPar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endPar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16"/>
                  </a:ext>
                </a:extLst>
              </a:tr>
              <a:tr h="145289">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JL685A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HR1Z9E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$81</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3Y FC NBD Exch A ION193048GSwitchSVC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 Year Foundation Care Next Business Day Exchange Aruba ION 1930 48G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17"/>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JL685A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HR2A0E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$135</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5Y FC NBD </a:t>
                      </a:r>
                      <a:r>
                        <a:rPr lang="en-US" sz="9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Exch</a:t>
                      </a:r>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 ION193048GSwitchSVC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 Year Foundation Care Next Business Day Exchange Aruba ION 1930 48G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18"/>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JL685A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HR2A1PE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$28</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1Y Ren FC NBD ExchAION193048GSwtcSVC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 Year Renewal Foundation Care Next Business Day Exchange Aruba ION 1930 48G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19"/>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endPar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ctr" fontAlgn="b"/>
                      <a:endPar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endPar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250"/>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250"/>
                    </a:solidFill>
                  </a:tcPr>
                </a:tc>
                <a:extLst>
                  <a:ext uri="{0D108BD9-81ED-4DB2-BD59-A6C34878D82A}">
                    <a16:rowId xmlns:a16="http://schemas.microsoft.com/office/drawing/2014/main" val="10020"/>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JL686A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HR2A2E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$126</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3Y FC NBD Exch AION193048GPoESwtcSVC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3 Year Foundation Care Next Business Day Exchange Aruba ION 1930 48G PoE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21"/>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JL686A            </a:t>
                      </a:r>
                    </a:p>
                  </a:txBody>
                  <a:tcPr marL="4085" marR="4085" marT="4085" marB="0" anchor="b">
                    <a:lnL w="635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HR2A3E</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$208</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5Y FC NBD Exch AION193048GPoESwtcSVC</a:t>
                      </a:r>
                    </a:p>
                  </a:txBody>
                  <a:tcPr marL="4085" marR="4085" marT="4085" marB="0" anchor="b">
                    <a:lnL>
                      <a:noFill/>
                    </a:lnL>
                    <a:lnR>
                      <a:noFill/>
                    </a:lnR>
                    <a:lnT>
                      <a:noFill/>
                    </a:lnT>
                    <a:lnB>
                      <a:noFill/>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5 Year Foundation Care Next Business Day Exchange Aruba ION 1930 48G PoE Switch Service</a:t>
                      </a:r>
                    </a:p>
                  </a:txBody>
                  <a:tcPr marL="4085" marR="4085" marT="4085" marB="0" anchor="b">
                    <a:lnL>
                      <a:noFill/>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22"/>
                  </a:ext>
                </a:extLst>
              </a:tr>
              <a:tr h="145289">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JL686A            </a:t>
                      </a:r>
                    </a:p>
                  </a:txBody>
                  <a:tcPr marL="4085" marR="4085" marT="4085" marB="0" anchor="b">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HR2A4PE</a:t>
                      </a:r>
                    </a:p>
                  </a:txBody>
                  <a:tcPr marL="4085" marR="4085" marT="408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p>
                      <a:pPr algn="ctr"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$44</a:t>
                      </a:r>
                    </a:p>
                  </a:txBody>
                  <a:tcPr marL="4085" marR="4085" marT="408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1Y Ren FC NBD ExchA193048GPoESwtcSVC</a:t>
                      </a:r>
                    </a:p>
                  </a:txBody>
                  <a:tcPr marL="4085" marR="4085" marT="4085" marB="0" anchor="b">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tc>
                  <a:txBody>
                    <a:bodyPr/>
                    <a:lstStyle/>
                    <a:p>
                      <a:pPr algn="l" fontAlgn="b"/>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HPE 1 Year Renewal Foundation Care Next Business Day Exchange Aruba ION 1930 48G </a:t>
                      </a:r>
                      <a:r>
                        <a:rPr lang="en-US" sz="900" b="0" i="0" u="none" strike="noStrike"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PoE</a:t>
                      </a:r>
                      <a:r>
                        <a:rPr lang="en-US" sz="900" b="0" i="0" u="none" strike="noStrike"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Switch Service</a:t>
                      </a:r>
                    </a:p>
                  </a:txBody>
                  <a:tcPr marL="4085" marR="4085" marT="4085" marB="0" anchor="b">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F395C"/>
                    </a:solidFill>
                  </a:tcPr>
                </a:tc>
                <a:extLst>
                  <a:ext uri="{0D108BD9-81ED-4DB2-BD59-A6C34878D82A}">
                    <a16:rowId xmlns:a16="http://schemas.microsoft.com/office/drawing/2014/main" val="10023"/>
                  </a:ext>
                </a:extLst>
              </a:tr>
            </a:tbl>
          </a:graphicData>
        </a:graphic>
      </p:graphicFrame>
      <p:sp>
        <p:nvSpPr>
          <p:cNvPr id="4" name="TextBox 3">
            <a:extLst>
              <a:ext uri="{FF2B5EF4-FFF2-40B4-BE49-F238E27FC236}">
                <a16:creationId xmlns:a16="http://schemas.microsoft.com/office/drawing/2014/main" id="{788D6AB9-835F-564B-8CE8-7E1D156D1D8E}"/>
              </a:ext>
            </a:extLst>
          </p:cNvPr>
          <p:cNvSpPr txBox="1"/>
          <p:nvPr/>
        </p:nvSpPr>
        <p:spPr>
          <a:xfrm>
            <a:off x="471055" y="5853547"/>
            <a:ext cx="11305309" cy="381000"/>
          </a:xfrm>
          <a:prstGeom prst="rect">
            <a:avLst/>
          </a:prstGeom>
          <a:noFill/>
        </p:spPr>
        <p:txBody>
          <a:bodyPr wrap="none" lIns="0" tIns="0" rIns="0" bIns="0" rtlCol="0" anchor="ctr" anchorCtr="1">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1 and 4 year Support SKUs are not offered</a:t>
            </a:r>
          </a:p>
        </p:txBody>
      </p:sp>
      <p:sp>
        <p:nvSpPr>
          <p:cNvPr id="5" name="TextBox 4">
            <a:extLst>
              <a:ext uri="{FF2B5EF4-FFF2-40B4-BE49-F238E27FC236}">
                <a16:creationId xmlns:a16="http://schemas.microsoft.com/office/drawing/2014/main" id="{C14812B2-D5D2-9846-8006-D76287C2F97A}"/>
              </a:ext>
            </a:extLst>
          </p:cNvPr>
          <p:cNvSpPr txBox="1"/>
          <p:nvPr/>
        </p:nvSpPr>
        <p:spPr>
          <a:xfrm flipH="1">
            <a:off x="9095873" y="6375371"/>
            <a:ext cx="2406315" cy="292388"/>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algn="ctr" defTabSz="825500" hangingPunct="0"/>
            <a:r>
              <a:rPr lang="en-US" sz="1400" b="1" dirty="0">
                <a:solidFill>
                  <a:srgbClr val="FFFFFF"/>
                </a:solidFill>
                <a:latin typeface="Helvetica Neue"/>
                <a:ea typeface="Helvetica Neue"/>
                <a:cs typeface="Helvetica Neue"/>
                <a:sym typeface="Helvetica Neue"/>
              </a:rPr>
              <a:t>AEM: a00099660enw</a:t>
            </a:r>
            <a:endParaRPr kumimoji="0" lang="en-US" sz="1400" b="1" i="0" u="none" strike="noStrike" cap="none" spc="0" normalizeH="0" baseline="0" dirty="0">
              <a:ln>
                <a:noFill/>
              </a:ln>
              <a:solidFill>
                <a:srgbClr val="FFFFFF"/>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98128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0" y="601893"/>
            <a:ext cx="12192000" cy="1389420"/>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TODAY’S SMB </a:t>
            </a: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PIVOT</a:t>
            </a:r>
          </a:p>
        </p:txBody>
      </p:sp>
      <p:sp>
        <p:nvSpPr>
          <p:cNvPr id="3" name="Rectangle 2">
            <a:extLst>
              <a:ext uri="{FF2B5EF4-FFF2-40B4-BE49-F238E27FC236}">
                <a16:creationId xmlns:a16="http://schemas.microsoft.com/office/drawing/2014/main" id="{A054D16A-FD2A-4040-9B50-B8DD35912552}"/>
              </a:ext>
            </a:extLst>
          </p:cNvPr>
          <p:cNvSpPr/>
          <p:nvPr/>
        </p:nvSpPr>
        <p:spPr>
          <a:xfrm>
            <a:off x="752102" y="3422653"/>
            <a:ext cx="1871405" cy="181475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92%</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Report a reduction in daily demand for goods and services</a:t>
            </a:r>
            <a:endPar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51D2C408-7D93-314E-AA4F-111EAD45086B}"/>
              </a:ext>
            </a:extLst>
          </p:cNvPr>
          <p:cNvSpPr/>
          <p:nvPr/>
        </p:nvSpPr>
        <p:spPr>
          <a:xfrm>
            <a:off x="5245362" y="3422653"/>
            <a:ext cx="1701277" cy="1183688"/>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78%</a:t>
            </a:r>
            <a:b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Are currently or plan to transition to digital sales</a:t>
            </a:r>
            <a:endPar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Rectangle 8">
            <a:extLst>
              <a:ext uri="{FF2B5EF4-FFF2-40B4-BE49-F238E27FC236}">
                <a16:creationId xmlns:a16="http://schemas.microsoft.com/office/drawing/2014/main" id="{B81C9FB6-A4FF-474E-81C8-84BD302944DA}"/>
              </a:ext>
            </a:extLst>
          </p:cNvPr>
          <p:cNvSpPr/>
          <p:nvPr/>
        </p:nvSpPr>
        <p:spPr>
          <a:xfrm>
            <a:off x="9568494" y="3422653"/>
            <a:ext cx="1871405" cy="2177507"/>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84%</a:t>
            </a:r>
            <a:b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1"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of SMBs will pivot to remote IT and access solutions</a:t>
            </a: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B35CC995-DAB4-8B4F-935E-A5EABD600A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1415" y="2614410"/>
            <a:ext cx="652779" cy="650383"/>
          </a:xfrm>
          <a:prstGeom prst="rect">
            <a:avLst/>
          </a:prstGeom>
        </p:spPr>
      </p:pic>
      <p:pic>
        <p:nvPicPr>
          <p:cNvPr id="18" name="Picture 17">
            <a:extLst>
              <a:ext uri="{FF2B5EF4-FFF2-40B4-BE49-F238E27FC236}">
                <a16:creationId xmlns:a16="http://schemas.microsoft.com/office/drawing/2014/main" id="{B2F5E55B-B134-2441-A57B-1C720875B8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8352" y="2708320"/>
            <a:ext cx="931688" cy="559013"/>
          </a:xfrm>
          <a:prstGeom prst="rect">
            <a:avLst/>
          </a:prstGeom>
        </p:spPr>
      </p:pic>
      <p:sp>
        <p:nvSpPr>
          <p:cNvPr id="22" name="TextBox 21">
            <a:extLst>
              <a:ext uri="{FF2B5EF4-FFF2-40B4-BE49-F238E27FC236}">
                <a16:creationId xmlns:a16="http://schemas.microsoft.com/office/drawing/2014/main" id="{6A9FD4AF-CD15-A24B-BA39-803935DA281D}"/>
              </a:ext>
            </a:extLst>
          </p:cNvPr>
          <p:cNvSpPr txBox="1"/>
          <p:nvPr/>
        </p:nvSpPr>
        <p:spPr>
          <a:xfrm>
            <a:off x="194232" y="6395708"/>
            <a:ext cx="2870941" cy="37214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hlinkClick r:id="rId6">
                  <a:extLst>
                    <a:ext uri="{A12FA001-AC4F-418D-AE19-62706E023703}">
                      <ahyp:hlinkClr xmlns:ahyp="http://schemas.microsoft.com/office/drawing/2018/hyperlinkcolor" xmlns="" val="tx"/>
                    </a:ext>
                  </a:extLst>
                </a:hlinkClick>
              </a:rPr>
              <a:t>1. </a:t>
            </a: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rPr>
              <a:t>https</a:t>
            </a: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hlinkClick r:id="rId6">
                  <a:extLst>
                    <a:ext uri="{A12FA001-AC4F-418D-AE19-62706E023703}">
                      <ahyp:hlinkClr xmlns:ahyp="http://schemas.microsoft.com/office/drawing/2018/hyperlinkcolor" xmlns="" val="tx"/>
                    </a:ext>
                  </a:extLst>
                </a:hlinkClick>
              </a:rPr>
              <a:t>://www.spiceworks.com/marketing/state-of-it/report/</a:t>
            </a:r>
            <a:endPar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rPr>
              <a:t>2 IDC </a:t>
            </a:r>
            <a:r>
              <a:rPr kumimoji="0" lang="en-US" sz="600" b="0" i="0" u="none" strike="noStrike" kern="1200" cap="none" spc="0" normalizeH="0" baseline="0" noProof="0" dirty="0" err="1">
                <a:ln>
                  <a:noFill/>
                </a:ln>
                <a:solidFill>
                  <a:srgbClr val="FFFFFF"/>
                </a:solidFill>
                <a:effectLst/>
                <a:uLnTx/>
                <a:uFillTx/>
                <a:latin typeface="Arial"/>
                <a:ea typeface="Helvetica Neue Medium"/>
                <a:cs typeface="Helvetica Neue Medium"/>
              </a:rPr>
              <a:t>FutureScape</a:t>
            </a:r>
            <a:r>
              <a:rPr kumimoji="0" lang="en-US" sz="600" b="0" i="0" u="none" strike="noStrike" kern="1200" cap="none" spc="0" normalizeH="0" baseline="0" noProof="0" dirty="0">
                <a:ln>
                  <a:noFill/>
                </a:ln>
                <a:solidFill>
                  <a:srgbClr val="FFFFFF"/>
                </a:solidFill>
                <a:effectLst/>
                <a:uLnTx/>
                <a:uFillTx/>
                <a:latin typeface="Arial"/>
                <a:ea typeface="Helvetica Neue Medium"/>
                <a:cs typeface="Helvetica Neue Medium"/>
              </a:rPr>
              <a:t>: Worldwide SMB 2020 Predictions</a:t>
            </a:r>
          </a:p>
        </p:txBody>
      </p:sp>
      <p:pic>
        <p:nvPicPr>
          <p:cNvPr id="15" name="Picture 14">
            <a:extLst>
              <a:ext uri="{FF2B5EF4-FFF2-40B4-BE49-F238E27FC236}">
                <a16:creationId xmlns:a16="http://schemas.microsoft.com/office/drawing/2014/main" id="{AC9928C5-6BE9-D946-B0B2-12391D3B505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641247" y="2660095"/>
            <a:ext cx="298707" cy="583628"/>
          </a:xfrm>
          <a:prstGeom prst="rect">
            <a:avLst/>
          </a:prstGeom>
        </p:spPr>
      </p:pic>
      <p:sp>
        <p:nvSpPr>
          <p:cNvPr id="17" name="Rectangle 16">
            <a:extLst>
              <a:ext uri="{FF2B5EF4-FFF2-40B4-BE49-F238E27FC236}">
                <a16:creationId xmlns:a16="http://schemas.microsoft.com/office/drawing/2014/main" id="{79E39344-ECC6-8E4C-B170-1A76975FBFD9}"/>
              </a:ext>
            </a:extLst>
          </p:cNvPr>
          <p:cNvSpPr/>
          <p:nvPr/>
        </p:nvSpPr>
        <p:spPr>
          <a:xfrm>
            <a:off x="7349621" y="3494647"/>
            <a:ext cx="1871405" cy="181475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87%</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Have moved meetings, events and appointments online</a:t>
            </a:r>
            <a:endParaRPr kumimoji="0" lang="en-US" sz="1400" b="0" i="0" u="none" strike="noStrike" kern="1200" cap="none" spc="0" normalizeH="0" baseline="3000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FB3BBCF9-423D-BC41-A057-2AAAFBD56217}"/>
              </a:ext>
            </a:extLst>
          </p:cNvPr>
          <p:cNvSpPr/>
          <p:nvPr/>
        </p:nvSpPr>
        <p:spPr>
          <a:xfrm>
            <a:off x="2794000" y="3494646"/>
            <a:ext cx="2140360" cy="181475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50%</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Say Telecommunications and Business Software spending won’t be reduced</a:t>
            </a:r>
          </a:p>
          <a:p>
            <a:pPr marL="0" marR="0" lvl="0" indent="0" algn="ctr" defTabSz="914400" rtl="0" eaLnBrk="1" fontAlgn="auto" latinLnBrk="0" hangingPunct="1">
              <a:lnSpc>
                <a:spcPct val="85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4" name="Picture 23">
            <a:extLst>
              <a:ext uri="{FF2B5EF4-FFF2-40B4-BE49-F238E27FC236}">
                <a16:creationId xmlns:a16="http://schemas.microsoft.com/office/drawing/2014/main" id="{D5D991EF-FF08-7E4E-A4BB-CD6B1F543E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58933" y="2471946"/>
            <a:ext cx="652779" cy="792847"/>
          </a:xfrm>
          <a:prstGeom prst="rect">
            <a:avLst/>
          </a:prstGeom>
        </p:spPr>
      </p:pic>
      <p:pic>
        <p:nvPicPr>
          <p:cNvPr id="25" name="Picture 24">
            <a:extLst>
              <a:ext uri="{FF2B5EF4-FFF2-40B4-BE49-F238E27FC236}">
                <a16:creationId xmlns:a16="http://schemas.microsoft.com/office/drawing/2014/main" id="{EB366398-F1C1-5644-898B-5AF7D29D1E89}"/>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904937" y="2614410"/>
            <a:ext cx="382125" cy="650383"/>
          </a:xfrm>
          <a:prstGeom prst="rect">
            <a:avLst/>
          </a:prstGeom>
        </p:spPr>
      </p:pic>
    </p:spTree>
    <p:extLst>
      <p:ext uri="{BB962C8B-B14F-4D97-AF65-F5344CB8AC3E}">
        <p14:creationId xmlns:p14="http://schemas.microsoft.com/office/powerpoint/2010/main" val="1982720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2F8E10AF-A34D-7B46-97CC-F7EA501293D2}"/>
              </a:ext>
            </a:extLst>
          </p:cNvPr>
          <p:cNvSpPr txBox="1"/>
          <p:nvPr/>
        </p:nvSpPr>
        <p:spPr>
          <a:xfrm>
            <a:off x="909789" y="1834127"/>
            <a:ext cx="4273222" cy="1148281"/>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lvl="0"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BUSINESS </a:t>
            </a:r>
            <a:r>
              <a:rPr lang="en-US" sz="4000" b="1" kern="0" dirty="0">
                <a:solidFill>
                  <a:srgbClr val="F5831F"/>
                </a:solidFill>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CHALLENGES</a:t>
            </a:r>
          </a:p>
        </p:txBody>
      </p:sp>
      <p:sp>
        <p:nvSpPr>
          <p:cNvPr id="6" name="Rectangle 5">
            <a:extLst>
              <a:ext uri="{FF2B5EF4-FFF2-40B4-BE49-F238E27FC236}">
                <a16:creationId xmlns:a16="http://schemas.microsoft.com/office/drawing/2014/main" id="{82F89A89-1E4F-374D-BD05-C601D4CEFC89}"/>
              </a:ext>
            </a:extLst>
          </p:cNvPr>
          <p:cNvSpPr/>
          <p:nvPr/>
        </p:nvSpPr>
        <p:spPr>
          <a:xfrm>
            <a:off x="793281" y="3425912"/>
            <a:ext cx="4506238" cy="1916166"/>
          </a:xfrm>
          <a:prstGeom prst="rect">
            <a:avLst/>
          </a:prstGeom>
        </p:spPr>
        <p:txBody>
          <a:bodyPr wrap="square">
            <a:spAutoFit/>
          </a:bodyPr>
          <a:lstStyle/>
          <a:p>
            <a:pPr lvl="0" algn="ctr">
              <a:lnSpc>
                <a:spcPct val="85000"/>
              </a:lnSpc>
              <a:spcBef>
                <a:spcPts val="400"/>
              </a:spcBef>
              <a:spcAft>
                <a:spcPts val="400"/>
              </a:spcAft>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Keep up with latest technology</a:t>
            </a:r>
          </a:p>
          <a:p>
            <a:pPr algn="ctr">
              <a:lnSpc>
                <a:spcPct val="85000"/>
              </a:lnSpc>
              <a:spcBef>
                <a:spcPts val="400"/>
              </a:spcBef>
              <a:spcAft>
                <a:spcPts val="400"/>
              </a:spcAft>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Manage budget efficiently </a:t>
            </a:r>
            <a:endParaRPr lang="en-IN"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85000"/>
              </a:lnSpc>
              <a:spcBef>
                <a:spcPts val="400"/>
              </a:spcBef>
              <a:spcAft>
                <a:spcPts val="400"/>
              </a:spcAft>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Enhanced security concerns </a:t>
            </a:r>
            <a:endParaRPr lang="en-IN"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85000"/>
              </a:lnSpc>
              <a:spcBef>
                <a:spcPts val="400"/>
              </a:spcBef>
              <a:spcAft>
                <a:spcPts val="400"/>
              </a:spcAft>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Extend network to every corner</a:t>
            </a:r>
            <a:endParaRPr lang="en-IN"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algn="ctr">
              <a:lnSpc>
                <a:spcPct val="85000"/>
              </a:lnSpc>
              <a:spcBef>
                <a:spcPts val="400"/>
              </a:spcBef>
              <a:spcAft>
                <a:spcPts val="400"/>
              </a:spcAft>
            </a:pP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Keep network running </a:t>
            </a:r>
            <a:b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FFFFFF"/>
                </a:solidFill>
                <a:latin typeface="Open Sans" panose="020B0606030504020204" pitchFamily="34" charset="0"/>
                <a:ea typeface="Open Sans" panose="020B0606030504020204" pitchFamily="34" charset="0"/>
                <a:cs typeface="Open Sans" panose="020B0606030504020204" pitchFamily="34" charset="0"/>
              </a:rPr>
              <a:t>with limited resources</a:t>
            </a:r>
            <a:endParaRPr lang="en-IN"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2098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8">
            <a:extLst>
              <a:ext uri="{FF2B5EF4-FFF2-40B4-BE49-F238E27FC236}">
                <a16:creationId xmlns:a16="http://schemas.microsoft.com/office/drawing/2014/main" id="{762C594A-730E-1E4F-B830-7EDA4C534A78}"/>
              </a:ext>
            </a:extLst>
          </p:cNvPr>
          <p:cNvSpPr txBox="1"/>
          <p:nvPr/>
        </p:nvSpPr>
        <p:spPr>
          <a:xfrm>
            <a:off x="0" y="601893"/>
            <a:ext cx="12192000" cy="1389420"/>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ADDRESSING</a:t>
            </a:r>
            <a:b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b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BUSINESS </a:t>
            </a: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OBJECTIVES</a:t>
            </a:r>
          </a:p>
        </p:txBody>
      </p:sp>
      <p:grpSp>
        <p:nvGrpSpPr>
          <p:cNvPr id="11" name="Group 10">
            <a:extLst>
              <a:ext uri="{FF2B5EF4-FFF2-40B4-BE49-F238E27FC236}">
                <a16:creationId xmlns:a16="http://schemas.microsoft.com/office/drawing/2014/main" id="{A997E926-D077-1441-B7CD-BB2DAA0D10C0}"/>
              </a:ext>
            </a:extLst>
          </p:cNvPr>
          <p:cNvGrpSpPr/>
          <p:nvPr/>
        </p:nvGrpSpPr>
        <p:grpSpPr>
          <a:xfrm>
            <a:off x="1924718" y="2246387"/>
            <a:ext cx="8342564" cy="3600618"/>
            <a:chOff x="1951364" y="2093987"/>
            <a:chExt cx="8342564" cy="3600618"/>
          </a:xfrm>
        </p:grpSpPr>
        <p:sp>
          <p:nvSpPr>
            <p:cNvPr id="2" name="Rectangle 1">
              <a:extLst>
                <a:ext uri="{FF2B5EF4-FFF2-40B4-BE49-F238E27FC236}">
                  <a16:creationId xmlns:a16="http://schemas.microsoft.com/office/drawing/2014/main" id="{073015FF-5A2C-D144-8562-B400DC8FC191}"/>
                </a:ext>
              </a:extLst>
            </p:cNvPr>
            <p:cNvSpPr/>
            <p:nvPr/>
          </p:nvSpPr>
          <p:spPr>
            <a:xfrm>
              <a:off x="2014371" y="3879852"/>
              <a:ext cx="2264401" cy="181475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400"/>
                </a:spcBef>
                <a:spcAft>
                  <a:spcPts val="400"/>
                </a:spcAft>
                <a:buClrTx/>
                <a:buSzTx/>
                <a:buFontTx/>
                <a:buNone/>
                <a:tabLst/>
                <a:defRPr/>
              </a:pPr>
              <a:r>
                <a:rPr kumimoji="0" lang="en-US" sz="1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Generate incremental business…</a:t>
              </a:r>
            </a:p>
            <a:p>
              <a:pPr marL="0" marR="0" lvl="0" indent="0" algn="ctr" defTabSz="914400" rtl="0" eaLnBrk="1" fontAlgn="auto" latinLnBrk="0" hangingPunct="1">
                <a:lnSpc>
                  <a:spcPct val="85000"/>
                </a:lnSpc>
                <a:spcBef>
                  <a:spcPts val="400"/>
                </a:spcBef>
                <a:spcAft>
                  <a:spcPts val="4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…by investing in technology to grow revenue, reach new customers and </a:t>
              </a:r>
              <a:b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increase sales</a:t>
              </a:r>
            </a:p>
          </p:txBody>
        </p:sp>
        <p:sp>
          <p:nvSpPr>
            <p:cNvPr id="4" name="Rectangle 3">
              <a:extLst>
                <a:ext uri="{FF2B5EF4-FFF2-40B4-BE49-F238E27FC236}">
                  <a16:creationId xmlns:a16="http://schemas.microsoft.com/office/drawing/2014/main" id="{B22DF3DE-AFFC-0741-A8AF-EBEF6F617AFF}"/>
                </a:ext>
              </a:extLst>
            </p:cNvPr>
            <p:cNvSpPr/>
            <p:nvPr/>
          </p:nvSpPr>
          <p:spPr>
            <a:xfrm>
              <a:off x="4961899" y="3879852"/>
              <a:ext cx="2264401" cy="181475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400"/>
                </a:spcBef>
                <a:spcAft>
                  <a:spcPts val="400"/>
                </a:spcAft>
                <a:buClrTx/>
                <a:buSzTx/>
                <a:buFontTx/>
                <a:buNone/>
                <a:tabLst/>
                <a:defRPr/>
              </a:pPr>
              <a:r>
                <a:rPr kumimoji="0" lang="en-US" sz="1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Improve Operational Efficiencies…</a:t>
              </a:r>
            </a:p>
            <a:p>
              <a:pPr marL="0" marR="0" lvl="0" indent="0" algn="ctr" defTabSz="914400" rtl="0" eaLnBrk="1" fontAlgn="auto" latinLnBrk="0" hangingPunct="1">
                <a:lnSpc>
                  <a:spcPct val="85000"/>
                </a:lnSpc>
                <a:spcBef>
                  <a:spcPts val="400"/>
                </a:spcBef>
                <a:spcAft>
                  <a:spcPts val="4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…to manage cost to be more efficient and  productive</a:t>
              </a:r>
            </a:p>
          </p:txBody>
        </p:sp>
        <p:sp>
          <p:nvSpPr>
            <p:cNvPr id="5" name="Rectangle 4">
              <a:extLst>
                <a:ext uri="{FF2B5EF4-FFF2-40B4-BE49-F238E27FC236}">
                  <a16:creationId xmlns:a16="http://schemas.microsoft.com/office/drawing/2014/main" id="{9C988368-975F-A640-8AFB-212BECB23ECB}"/>
                </a:ext>
              </a:extLst>
            </p:cNvPr>
            <p:cNvSpPr/>
            <p:nvPr/>
          </p:nvSpPr>
          <p:spPr>
            <a:xfrm>
              <a:off x="7911599" y="3879852"/>
              <a:ext cx="2264401" cy="181475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400"/>
                </a:spcBef>
                <a:spcAft>
                  <a:spcPts val="400"/>
                </a:spcAft>
                <a:buClrTx/>
                <a:buSzTx/>
                <a:buFontTx/>
                <a:buNone/>
                <a:tabLst/>
                <a:defRPr/>
              </a:pPr>
              <a:r>
                <a:rPr kumimoji="0" lang="en-US" sz="18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Gain Competitive Advantage…</a:t>
              </a:r>
            </a:p>
            <a:p>
              <a:pPr marL="0" marR="0" lvl="0" indent="0" algn="ctr" defTabSz="914400" rtl="0" eaLnBrk="1" fontAlgn="auto" latinLnBrk="0" hangingPunct="1">
                <a:lnSpc>
                  <a:spcPct val="85000"/>
                </a:lnSpc>
                <a:spcBef>
                  <a:spcPts val="400"/>
                </a:spcBef>
                <a:spcAft>
                  <a:spcPts val="40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…by adopting digital payment options, providing guest Wi-Fi and more.</a:t>
              </a:r>
            </a:p>
          </p:txBody>
        </p:sp>
        <p:pic>
          <p:nvPicPr>
            <p:cNvPr id="7" name="Content Placeholder 25">
              <a:extLst>
                <a:ext uri="{FF2B5EF4-FFF2-40B4-BE49-F238E27FC236}">
                  <a16:creationId xmlns:a16="http://schemas.microsoft.com/office/drawing/2014/main" id="{B64EB987-B029-E642-9A28-F0690665A1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1364" y="2093987"/>
              <a:ext cx="2390414" cy="1642386"/>
            </a:xfrm>
            <a:prstGeom prst="rect">
              <a:avLst/>
            </a:prstGeom>
          </p:spPr>
        </p:pic>
        <p:pic>
          <p:nvPicPr>
            <p:cNvPr id="8" name="Picture 7">
              <a:extLst>
                <a:ext uri="{FF2B5EF4-FFF2-40B4-BE49-F238E27FC236}">
                  <a16:creationId xmlns:a16="http://schemas.microsoft.com/office/drawing/2014/main" id="{C6DF4AB3-BAB0-2D47-98B0-937B92FF198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406"/>
            <a:stretch/>
          </p:blipFill>
          <p:spPr>
            <a:xfrm>
              <a:off x="7793670" y="2093987"/>
              <a:ext cx="2500258" cy="1642386"/>
            </a:xfrm>
            <a:prstGeom prst="rect">
              <a:avLst/>
            </a:prstGeom>
          </p:spPr>
        </p:pic>
        <p:pic>
          <p:nvPicPr>
            <p:cNvPr id="9" name="Picture 8">
              <a:extLst>
                <a:ext uri="{FF2B5EF4-FFF2-40B4-BE49-F238E27FC236}">
                  <a16:creationId xmlns:a16="http://schemas.microsoft.com/office/drawing/2014/main" id="{D1A7C8BA-065C-5940-84B9-EA4CF2ED91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2811" y="2093987"/>
              <a:ext cx="2462577" cy="1642386"/>
            </a:xfrm>
            <a:prstGeom prst="rect">
              <a:avLst/>
            </a:prstGeom>
          </p:spPr>
        </p:pic>
      </p:grpSp>
    </p:spTree>
    <p:extLst>
      <p:ext uri="{BB962C8B-B14F-4D97-AF65-F5344CB8AC3E}">
        <p14:creationId xmlns:p14="http://schemas.microsoft.com/office/powerpoint/2010/main" val="96064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2201031-5F10-E544-A54E-92742E52612D}"/>
              </a:ext>
            </a:extLst>
          </p:cNvPr>
          <p:cNvGrpSpPr/>
          <p:nvPr/>
        </p:nvGrpSpPr>
        <p:grpSpPr>
          <a:xfrm>
            <a:off x="443160" y="2081821"/>
            <a:ext cx="6748268" cy="3664970"/>
            <a:chOff x="-222107" y="2696456"/>
            <a:chExt cx="5503148" cy="3398105"/>
          </a:xfrm>
        </p:grpSpPr>
        <p:grpSp>
          <p:nvGrpSpPr>
            <p:cNvPr id="7" name="Group 6">
              <a:extLst>
                <a:ext uri="{FF2B5EF4-FFF2-40B4-BE49-F238E27FC236}">
                  <a16:creationId xmlns:a16="http://schemas.microsoft.com/office/drawing/2014/main" id="{1A14AE64-E1C1-FB42-9697-D8483A61DEEE}"/>
                </a:ext>
              </a:extLst>
            </p:cNvPr>
            <p:cNvGrpSpPr/>
            <p:nvPr/>
          </p:nvGrpSpPr>
          <p:grpSpPr>
            <a:xfrm>
              <a:off x="2173798" y="2704167"/>
              <a:ext cx="3107243" cy="2591266"/>
              <a:chOff x="1362350" y="5001134"/>
              <a:chExt cx="1997668" cy="1665943"/>
            </a:xfrm>
          </p:grpSpPr>
          <p:grpSp>
            <p:nvGrpSpPr>
              <p:cNvPr id="16" name="Group">
                <a:extLst>
                  <a:ext uri="{FF2B5EF4-FFF2-40B4-BE49-F238E27FC236}">
                    <a16:creationId xmlns:a16="http://schemas.microsoft.com/office/drawing/2014/main" id="{76483BFA-4CA6-1045-962D-2C5F73075E14}"/>
                  </a:ext>
                </a:extLst>
              </p:cNvPr>
              <p:cNvGrpSpPr/>
              <p:nvPr/>
            </p:nvGrpSpPr>
            <p:grpSpPr>
              <a:xfrm>
                <a:off x="1362350" y="5001134"/>
                <a:ext cx="1997668" cy="1665943"/>
                <a:chOff x="3659098" y="2061057"/>
                <a:chExt cx="12122136" cy="10109185"/>
              </a:xfrm>
            </p:grpSpPr>
            <p:pic>
              <p:nvPicPr>
                <p:cNvPr id="18" name="HP_1FH49AA_01.png" descr="HP_1FH49AA_01.png">
                  <a:extLst>
                    <a:ext uri="{FF2B5EF4-FFF2-40B4-BE49-F238E27FC236}">
                      <a16:creationId xmlns:a16="http://schemas.microsoft.com/office/drawing/2014/main" id="{4C8D7779-82D7-DF48-B500-E14B154BC5C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9098" y="2061057"/>
                  <a:ext cx="12122136" cy="10109185"/>
                </a:xfrm>
                <a:prstGeom prst="rect">
                  <a:avLst/>
                </a:prstGeom>
                <a:ln w="3175" cap="flat">
                  <a:noFill/>
                  <a:miter lim="400000"/>
                </a:ln>
                <a:effectLst/>
              </p:spPr>
            </p:pic>
            <p:sp>
              <p:nvSpPr>
                <p:cNvPr id="19" name="Rectangle">
                  <a:extLst>
                    <a:ext uri="{FF2B5EF4-FFF2-40B4-BE49-F238E27FC236}">
                      <a16:creationId xmlns:a16="http://schemas.microsoft.com/office/drawing/2014/main" id="{AD375D84-F796-8844-AE25-B00C2BEA4A14}"/>
                    </a:ext>
                  </a:extLst>
                </p:cNvPr>
                <p:cNvSpPr/>
                <p:nvPr/>
              </p:nvSpPr>
              <p:spPr>
                <a:xfrm>
                  <a:off x="3750168" y="2653425"/>
                  <a:ext cx="10130300" cy="6025819"/>
                </a:xfrm>
                <a:prstGeom prst="rect">
                  <a:avLst/>
                </a:prstGeom>
                <a:solidFill>
                  <a:srgbClr val="FFFFFF"/>
                </a:solidFill>
                <a:ln w="3175" cap="flat">
                  <a:noFill/>
                  <a:miter lim="400000"/>
                </a:ln>
                <a:effectLst/>
              </p:spPr>
              <p:txBody>
                <a:bodyPr wrap="square" lIns="13547" tIns="13547" rIns="13547" bIns="1354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000000"/>
                      </a:solidFill>
                      <a:latin typeface="+mn-lt"/>
                      <a:ea typeface="+mn-ea"/>
                      <a:cs typeface="+mn-cs"/>
                      <a:sym typeface="Helvetica Neue Medium"/>
                    </a:defRPr>
                  </a:pPr>
                  <a:endParaRPr kumimoji="0" sz="1138"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grpSp>
          <p:pic>
            <p:nvPicPr>
              <p:cNvPr id="17" name="Picture 16">
                <a:extLst>
                  <a:ext uri="{FF2B5EF4-FFF2-40B4-BE49-F238E27FC236}">
                    <a16:creationId xmlns:a16="http://schemas.microsoft.com/office/drawing/2014/main" id="{9986BEF4-A761-6449-9216-5A8413EC2E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87095" y="5045500"/>
                <a:ext cx="1959029" cy="1171350"/>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pic>
          <p:nvPicPr>
            <p:cNvPr id="8" name="Picture 7">
              <a:extLst>
                <a:ext uri="{FF2B5EF4-FFF2-40B4-BE49-F238E27FC236}">
                  <a16:creationId xmlns:a16="http://schemas.microsoft.com/office/drawing/2014/main" id="{8624DDEB-2B7D-8F41-96D7-B706F794BC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 t="-1546" r="-1546"/>
            <a:stretch/>
          </p:blipFill>
          <p:spPr>
            <a:xfrm>
              <a:off x="4445007" y="3557098"/>
              <a:ext cx="824249" cy="1661793"/>
            </a:xfrm>
            <a:prstGeom prst="roundRect">
              <a:avLst/>
            </a:prstGeom>
          </p:spPr>
        </p:pic>
        <p:pic>
          <p:nvPicPr>
            <p:cNvPr id="9" name="Picture 8">
              <a:extLst>
                <a:ext uri="{FF2B5EF4-FFF2-40B4-BE49-F238E27FC236}">
                  <a16:creationId xmlns:a16="http://schemas.microsoft.com/office/drawing/2014/main" id="{842FE685-4303-7941-85E4-CB23BE27C6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339" y="2696456"/>
              <a:ext cx="2289696" cy="1544585"/>
            </a:xfrm>
            <a:prstGeom prst="rect">
              <a:avLst/>
            </a:prstGeom>
          </p:spPr>
        </p:pic>
        <p:grpSp>
          <p:nvGrpSpPr>
            <p:cNvPr id="10" name="Group 9">
              <a:extLst>
                <a:ext uri="{FF2B5EF4-FFF2-40B4-BE49-F238E27FC236}">
                  <a16:creationId xmlns:a16="http://schemas.microsoft.com/office/drawing/2014/main" id="{760A5054-D0E2-B542-B978-F1ED91B738AF}"/>
                </a:ext>
              </a:extLst>
            </p:cNvPr>
            <p:cNvGrpSpPr/>
            <p:nvPr/>
          </p:nvGrpSpPr>
          <p:grpSpPr>
            <a:xfrm>
              <a:off x="-222107" y="4344151"/>
              <a:ext cx="2311069" cy="1750410"/>
              <a:chOff x="-1338311" y="4370261"/>
              <a:chExt cx="3039263" cy="2301946"/>
            </a:xfrm>
          </p:grpSpPr>
          <p:pic>
            <p:nvPicPr>
              <p:cNvPr id="11" name="Google Shape;63;p14">
                <a:extLst>
                  <a:ext uri="{FF2B5EF4-FFF2-40B4-BE49-F238E27FC236}">
                    <a16:creationId xmlns:a16="http://schemas.microsoft.com/office/drawing/2014/main" id="{77BBF475-7EE4-FF4F-AE52-BFD8E9912D6C}"/>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4133" y="4602642"/>
                <a:ext cx="923515" cy="786261"/>
              </a:xfrm>
              <a:prstGeom prst="rect">
                <a:avLst/>
              </a:prstGeom>
              <a:noFill/>
              <a:ln>
                <a:noFill/>
              </a:ln>
              <a:effectLst>
                <a:softEdge rad="0"/>
              </a:effectLst>
            </p:spPr>
          </p:pic>
          <p:pic>
            <p:nvPicPr>
              <p:cNvPr id="12" name="Google Shape;62;p14">
                <a:extLst>
                  <a:ext uri="{FF2B5EF4-FFF2-40B4-BE49-F238E27FC236}">
                    <a16:creationId xmlns:a16="http://schemas.microsoft.com/office/drawing/2014/main" id="{76B2C88C-2509-E944-9DE8-9B22CFE10F32}"/>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7978" y="5439940"/>
                <a:ext cx="1067361" cy="1232267"/>
              </a:xfrm>
              <a:prstGeom prst="rect">
                <a:avLst/>
              </a:prstGeom>
              <a:noFill/>
              <a:ln>
                <a:noFill/>
              </a:ln>
              <a:effectLst>
                <a:softEdge rad="0"/>
              </a:effectLst>
            </p:spPr>
          </p:pic>
          <p:pic>
            <p:nvPicPr>
              <p:cNvPr id="13" name="Google Shape;63;p14">
                <a:extLst>
                  <a:ext uri="{FF2B5EF4-FFF2-40B4-BE49-F238E27FC236}">
                    <a16:creationId xmlns:a16="http://schemas.microsoft.com/office/drawing/2014/main" id="{D09A61F3-3D2D-AA40-866D-C5F08E7D5127}"/>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338311" y="4370261"/>
                <a:ext cx="1331891" cy="1251024"/>
              </a:xfrm>
              <a:prstGeom prst="rect">
                <a:avLst/>
              </a:prstGeom>
              <a:noFill/>
              <a:ln>
                <a:noFill/>
              </a:ln>
              <a:effectLst>
                <a:softEdge rad="0"/>
              </a:effectLst>
            </p:spPr>
          </p:pic>
          <p:pic>
            <p:nvPicPr>
              <p:cNvPr id="14" name="Picture 13">
                <a:extLst>
                  <a:ext uri="{FF2B5EF4-FFF2-40B4-BE49-F238E27FC236}">
                    <a16:creationId xmlns:a16="http://schemas.microsoft.com/office/drawing/2014/main" id="{E0D5CCA0-CC01-5A4B-947A-559967CAE14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01295" y="5520622"/>
                <a:ext cx="923756" cy="1070903"/>
              </a:xfrm>
              <a:prstGeom prst="rect">
                <a:avLst/>
              </a:prstGeom>
            </p:spPr>
          </p:pic>
          <p:pic>
            <p:nvPicPr>
              <p:cNvPr id="15" name="Picture 14" descr="Unknown-25.jpeg">
                <a:extLst>
                  <a:ext uri="{FF2B5EF4-FFF2-40B4-BE49-F238E27FC236}">
                    <a16:creationId xmlns:a16="http://schemas.microsoft.com/office/drawing/2014/main" id="{FD7637F8-0B9B-4A4E-8E49-5A69CB29BC20}"/>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836215" y="4573506"/>
                <a:ext cx="864737" cy="844531"/>
              </a:xfrm>
              <a:prstGeom prst="roundRect">
                <a:avLst/>
              </a:prstGeom>
            </p:spPr>
          </p:pic>
        </p:grpSp>
      </p:grpSp>
      <p:pic>
        <p:nvPicPr>
          <p:cNvPr id="20" name="Picture 19">
            <a:extLst>
              <a:ext uri="{FF2B5EF4-FFF2-40B4-BE49-F238E27FC236}">
                <a16:creationId xmlns:a16="http://schemas.microsoft.com/office/drawing/2014/main" id="{DDE153D2-E505-874F-A0CE-EDAEB8EE4B4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188906" y="3055861"/>
            <a:ext cx="925569" cy="1767625"/>
          </a:xfrm>
          <a:prstGeom prst="roundRect">
            <a:avLst/>
          </a:prstGeom>
        </p:spPr>
      </p:pic>
      <p:sp>
        <p:nvSpPr>
          <p:cNvPr id="24" name="Text Placeholder 2">
            <a:extLst>
              <a:ext uri="{FF2B5EF4-FFF2-40B4-BE49-F238E27FC236}">
                <a16:creationId xmlns:a16="http://schemas.microsoft.com/office/drawing/2014/main" id="{E641194C-FC5A-DA44-8D61-F7596EA3132F}"/>
              </a:ext>
            </a:extLst>
          </p:cNvPr>
          <p:cNvSpPr txBox="1">
            <a:spLocks/>
          </p:cNvSpPr>
          <p:nvPr/>
        </p:nvSpPr>
        <p:spPr>
          <a:xfrm>
            <a:off x="7784098" y="1820990"/>
            <a:ext cx="3976104" cy="3726606"/>
          </a:xfrm>
          <a:prstGeom prst="rect">
            <a:avLst/>
          </a:prstGeom>
        </p:spPr>
        <p:txBody>
          <a:bodyPr anchor="ctr" anchorCtr="1"/>
          <a:lstStyle>
            <a:lvl1pPr marL="270900" marR="0" indent="-270900" algn="l" defTabSz="270935" latinLnBrk="0">
              <a:lnSpc>
                <a:spcPct val="95000"/>
              </a:lnSpc>
              <a:spcBef>
                <a:spcPts val="771"/>
              </a:spcBef>
              <a:spcAft>
                <a:spcPts val="0"/>
              </a:spcAft>
              <a:buClrTx/>
              <a:buSzTx/>
              <a:buFontTx/>
              <a:buNone/>
              <a:tabLst/>
              <a:defRPr sz="1867" b="1" i="0" u="none" strike="noStrike" cap="none" spc="0" baseline="0">
                <a:ln>
                  <a:noFill/>
                </a:ln>
                <a:solidFill>
                  <a:srgbClr val="1C1C1C"/>
                </a:solidFill>
                <a:uFillTx/>
                <a:latin typeface="Arial"/>
                <a:ea typeface="Arial"/>
                <a:cs typeface="Arial"/>
                <a:sym typeface="Arial"/>
              </a:defRPr>
            </a:lvl1pPr>
            <a:lvl2pPr marL="407583" marR="0" indent="-21318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2pPr>
            <a:lvl3pPr marL="1003966" marR="0" indent="-6277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3pPr>
            <a:lvl4pPr marL="966672" marR="0" indent="-196613"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4pPr>
            <a:lvl5pPr marL="1123183" marR="0" indent="-128625"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5pPr>
            <a:lvl6pPr marL="200105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6pPr>
            <a:lvl7pPr marL="2362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7pPr>
            <a:lvl8pPr marL="2723046"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8pPr>
            <a:lvl9pPr marL="3084040" marR="0" indent="-196057" algn="l" defTabSz="270935" latinLnBrk="0">
              <a:lnSpc>
                <a:spcPct val="95000"/>
              </a:lnSpc>
              <a:spcBef>
                <a:spcPts val="771"/>
              </a:spcBef>
              <a:spcAft>
                <a:spcPts val="0"/>
              </a:spcAft>
              <a:buClrTx/>
              <a:buSzPct val="100000"/>
              <a:buFontTx/>
              <a:buChar char="»"/>
              <a:tabLst/>
              <a:defRPr sz="1867" b="1" i="0" u="none" strike="noStrike" cap="none" spc="0" baseline="0">
                <a:ln>
                  <a:noFill/>
                </a:ln>
                <a:solidFill>
                  <a:srgbClr val="1C1C1C"/>
                </a:solidFill>
                <a:uFillTx/>
                <a:latin typeface="Arial"/>
                <a:ea typeface="Arial"/>
                <a:cs typeface="Arial"/>
                <a:sym typeface="Arial"/>
              </a:defRPr>
            </a:lvl9pPr>
          </a:lstStyle>
          <a:p>
            <a:pPr marL="0" indent="0" algn="ctr">
              <a:lnSpc>
                <a:spcPct val="85000"/>
              </a:lnSpc>
              <a:spcBef>
                <a:spcPts val="1000"/>
              </a:spcBef>
              <a:spcAft>
                <a:spcPts val="1000"/>
              </a:spcAft>
            </a:pPr>
            <a:r>
              <a:rPr lang="en-US" sz="1600" b="0" dirty="0">
                <a:solidFill>
                  <a:srgbClr val="FFFFFF"/>
                </a:solidFill>
                <a:latin typeface="Open Sans" panose="020B0606030504020204" pitchFamily="34" charset="0"/>
                <a:ea typeface="Open Sans" panose="020B0606030504020204" pitchFamily="34" charset="0"/>
                <a:cs typeface="Open Sans" panose="020B0606030504020204" pitchFamily="34" charset="0"/>
              </a:rPr>
              <a:t>Instant On wireless access points introduced last year</a:t>
            </a:r>
          </a:p>
          <a:p>
            <a:pPr marL="0" indent="0" algn="ctr">
              <a:lnSpc>
                <a:spcPct val="85000"/>
              </a:lnSpc>
              <a:spcBef>
                <a:spcPts val="1000"/>
              </a:spcBef>
              <a:spcAft>
                <a:spcPts val="1000"/>
              </a:spcAft>
            </a:pPr>
            <a:r>
              <a:rPr lang="en-US" sz="1600" b="0" dirty="0">
                <a:solidFill>
                  <a:srgbClr val="FFFFFF"/>
                </a:solidFill>
                <a:latin typeface="Open Sans" panose="020B0606030504020204" pitchFamily="34" charset="0"/>
                <a:ea typeface="Open Sans" panose="020B0606030504020204" pitchFamily="34" charset="0"/>
                <a:cs typeface="Open Sans" panose="020B0606030504020204" pitchFamily="34" charset="0"/>
              </a:rPr>
              <a:t>Now expanding the Aruba Instant On portfolio to better serve SMB customers</a:t>
            </a:r>
          </a:p>
          <a:p>
            <a:pPr marL="0" indent="0" algn="ctr">
              <a:lnSpc>
                <a:spcPct val="85000"/>
              </a:lnSpc>
              <a:spcBef>
                <a:spcPts val="1000"/>
              </a:spcBef>
              <a:spcAft>
                <a:spcPts val="1000"/>
              </a:spcAft>
            </a:pPr>
            <a:r>
              <a:rPr lang="en-US" sz="1600" b="0" dirty="0">
                <a:solidFill>
                  <a:srgbClr val="FFFFFF"/>
                </a:solidFill>
                <a:latin typeface="Open Sans" panose="020B0606030504020204" pitchFamily="34" charset="0"/>
                <a:ea typeface="Open Sans" panose="020B0606030504020204" pitchFamily="34" charset="0"/>
                <a:cs typeface="Open Sans" panose="020B0606030504020204" pitchFamily="34" charset="0"/>
              </a:rPr>
              <a:t>Addition of the new wired switches to the portfolio</a:t>
            </a:r>
          </a:p>
          <a:p>
            <a:pPr marL="0" indent="0" algn="ctr">
              <a:lnSpc>
                <a:spcPct val="85000"/>
              </a:lnSpc>
              <a:spcBef>
                <a:spcPts val="1000"/>
              </a:spcBef>
              <a:spcAft>
                <a:spcPts val="1000"/>
              </a:spcAft>
            </a:pPr>
            <a:r>
              <a:rPr lang="en-US" sz="1600" b="0" dirty="0">
                <a:solidFill>
                  <a:srgbClr val="FFFFFF"/>
                </a:solidFill>
                <a:latin typeface="Open Sans" panose="020B0606030504020204" pitchFamily="34" charset="0"/>
                <a:ea typeface="Open Sans" panose="020B0606030504020204" pitchFamily="34" charset="0"/>
                <a:cs typeface="Open Sans" panose="020B0606030504020204" pitchFamily="34" charset="0"/>
              </a:rPr>
              <a:t>Unified management across wireless and wired devices via the Instant On mobile app and cloud-based web portal</a:t>
            </a:r>
          </a:p>
        </p:txBody>
      </p:sp>
      <p:sp>
        <p:nvSpPr>
          <p:cNvPr id="4" name="TextBox 28">
            <a:extLst>
              <a:ext uri="{FF2B5EF4-FFF2-40B4-BE49-F238E27FC236}">
                <a16:creationId xmlns:a16="http://schemas.microsoft.com/office/drawing/2014/main" id="{4D89D819-F70F-42CF-9506-0C30F64B935F}"/>
              </a:ext>
            </a:extLst>
          </p:cNvPr>
          <p:cNvSpPr txBox="1"/>
          <p:nvPr/>
        </p:nvSpPr>
        <p:spPr>
          <a:xfrm>
            <a:off x="39078" y="250201"/>
            <a:ext cx="12192000" cy="1389420"/>
          </a:xfrm>
          <a:prstGeom prst="rect">
            <a:avLst/>
          </a:prstGeom>
          <a:ln w="3175">
            <a:miter lim="400000"/>
          </a:ln>
          <a:extLst>
            <a:ext uri="{C572A759-6A51-4108-AA02-DFA0A04FC94B}">
              <ma14:wrappingTextBoxFlag xmlns:ma14="http://schemas.microsoft.com/office/mac/drawingml/2011/main" xmlns="" val="1"/>
            </a:ext>
          </a:extLst>
        </p:spPr>
        <p:txBody>
          <a:bodyPr lIns="0" tIns="0" rIns="0" bIns="0" anchor="ctr" anchorCtr="1">
            <a:noAutofit/>
          </a:bodyPr>
          <a:lstStyle/>
          <a:p>
            <a:pPr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5831F"/>
                </a:solidFill>
                <a:effectLst/>
                <a:uLnTx/>
                <a:uFillTx/>
                <a:latin typeface="Open Sans Extrabold"/>
                <a:ea typeface="Open Sans Extrabold" panose="020B0606030504020204" pitchFamily="34" charset="0"/>
                <a:cs typeface="Open Sans Extrabold" panose="020B0606030504020204" pitchFamily="34" charset="0"/>
                <a:sym typeface="Helvetica Neue Black Condensed"/>
              </a:rPr>
              <a:t>ADDRESS BUSINESS CHALLENGES</a:t>
            </a:r>
          </a:p>
          <a:p>
            <a:pPr algn="ctr" defTabSz="351131" hangingPunct="0">
              <a:lnSpc>
                <a:spcPct val="80000"/>
              </a:lnSpc>
              <a:defRPr sz="15000" b="0">
                <a:solidFill>
                  <a:srgbClr val="F5831F"/>
                </a:solidFill>
                <a:latin typeface="Helvetica Neue Black Condensed"/>
                <a:ea typeface="Helvetica Neue Black Condensed"/>
                <a:cs typeface="Helvetica Neue Black Condensed"/>
                <a:sym typeface="Helvetica Neue Black Condensed"/>
              </a:defRPr>
            </a:pPr>
            <a:r>
              <a:rPr lang="en-US" sz="4000" b="1" kern="0" dirty="0">
                <a:solidFill>
                  <a:srgbClr val="FFFFFF"/>
                </a:solidFill>
                <a:latin typeface="Open Sans Extrabold"/>
                <a:ea typeface="Open Sans Extrabold" panose="020B0606030504020204" pitchFamily="34" charset="0"/>
                <a:cs typeface="Open Sans Extrabold" panose="020B0606030504020204" pitchFamily="34" charset="0"/>
                <a:sym typeface="Helvetica Neue Black Condensed"/>
              </a:rPr>
              <a:t>WITH END-TO-END </a:t>
            </a:r>
            <a:r>
              <a:rPr kumimoji="0" lang="en-US" sz="4000" b="1" i="0" u="none" strike="noStrike" kern="0" cap="none" spc="0" normalizeH="0" baseline="0" noProof="0" dirty="0">
                <a:ln>
                  <a:noFill/>
                </a:ln>
                <a:solidFill>
                  <a:srgbClr val="FFFFFF"/>
                </a:solidFill>
                <a:effectLst/>
                <a:uLnTx/>
                <a:uFillTx/>
                <a:latin typeface="Open Sans Extrabold"/>
                <a:ea typeface="Open Sans Extrabold" panose="020B0606030504020204" pitchFamily="34" charset="0"/>
                <a:cs typeface="Open Sans Extrabold" panose="020B0606030504020204" pitchFamily="34" charset="0"/>
                <a:sym typeface="Helvetica Neue Black Condensed"/>
              </a:rPr>
              <a:t>SOLUTION</a:t>
            </a:r>
          </a:p>
        </p:txBody>
      </p:sp>
    </p:spTree>
    <p:extLst>
      <p:ext uri="{BB962C8B-B14F-4D97-AF65-F5344CB8AC3E}">
        <p14:creationId xmlns:p14="http://schemas.microsoft.com/office/powerpoint/2010/main" val="2493390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28">
            <a:extLst>
              <a:ext uri="{FF2B5EF4-FFF2-40B4-BE49-F238E27FC236}">
                <a16:creationId xmlns:a16="http://schemas.microsoft.com/office/drawing/2014/main" id="{B00819F1-2270-5B4D-8DB6-6D4F253FCA41}"/>
              </a:ext>
            </a:extLst>
          </p:cNvPr>
          <p:cNvSpPr txBox="1"/>
          <p:nvPr/>
        </p:nvSpPr>
        <p:spPr>
          <a:xfrm>
            <a:off x="0" y="601893"/>
            <a:ext cx="12192000" cy="1389420"/>
          </a:xfrm>
          <a:prstGeom prst="rect">
            <a:avLst/>
          </a:prstGeom>
          <a:ln w="3175">
            <a:miter lim="400000"/>
          </a:ln>
          <a:extLst>
            <a:ext uri="{C572A759-6A51-4108-AA02-DFA0A04FC94B}">
              <ma14:wrappingTextBoxFlag xmlns="" xmlns:ma14="http://schemas.microsoft.com/office/mac/drawingml/2011/main" val="1"/>
            </a:ext>
          </a:extLst>
        </p:spPr>
        <p:txBody>
          <a:bodyPr lIns="0" tIns="0" rIns="0" bIns="0" anchor="ctr" anchorCtr="1">
            <a:noAutofit/>
          </a:bodyPr>
          <a:lstStyle/>
          <a:p>
            <a:pPr marL="0" marR="0" lvl="0" indent="0" algn="ctr" defTabSz="351131" rtl="0" eaLnBrk="1" fontAlgn="auto" latinLnBrk="0" hangingPunct="0">
              <a:lnSpc>
                <a:spcPct val="80000"/>
              </a:lnSpc>
              <a:spcBef>
                <a:spcPts val="0"/>
              </a:spcBef>
              <a:spcAft>
                <a:spcPts val="0"/>
              </a:spcAft>
              <a:buClrTx/>
              <a:buSzTx/>
              <a:buFontTx/>
              <a:buNone/>
              <a:tabLst/>
              <a:defRPr sz="15000" b="0">
                <a:solidFill>
                  <a:srgbClr val="F5831F"/>
                </a:solidFill>
                <a:latin typeface="Helvetica Neue Black Condensed"/>
                <a:ea typeface="Helvetica Neue Black Condensed"/>
                <a:cs typeface="Helvetica Neue Black Condensed"/>
                <a:sym typeface="Helvetica Neue Black Condensed"/>
              </a:defRPr>
            </a:pPr>
            <a:r>
              <a:rPr kumimoji="0" lang="en-US" sz="4000" b="1" i="0" u="none" strike="noStrike" kern="0" cap="none" spc="0" normalizeH="0" baseline="0" noProof="0" dirty="0">
                <a:ln>
                  <a:noFill/>
                </a:ln>
                <a:solidFill>
                  <a:srgbClr val="FFFFF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INSTANT ON END TO END NETWORKING SOLUTION </a:t>
            </a:r>
            <a:r>
              <a:rPr kumimoji="0" lang="en-US" sz="4000" b="1" i="0" u="none" strike="noStrike" kern="0" cap="none" spc="0" normalizeH="0" baseline="0" noProof="0" dirty="0">
                <a:ln>
                  <a:noFill/>
                </a:ln>
                <a:solidFill>
                  <a:srgbClr val="F5831F"/>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sym typeface="Helvetica Neue Black Condensed"/>
              </a:rPr>
              <a:t>CLOUD FEATURE-SET</a:t>
            </a:r>
          </a:p>
        </p:txBody>
      </p:sp>
      <p:grpSp>
        <p:nvGrpSpPr>
          <p:cNvPr id="25" name="Group 24">
            <a:extLst>
              <a:ext uri="{FF2B5EF4-FFF2-40B4-BE49-F238E27FC236}">
                <a16:creationId xmlns:a16="http://schemas.microsoft.com/office/drawing/2014/main" id="{37603E3E-44BF-5545-A949-15E389F9BDDA}"/>
              </a:ext>
            </a:extLst>
          </p:cNvPr>
          <p:cNvGrpSpPr/>
          <p:nvPr/>
        </p:nvGrpSpPr>
        <p:grpSpPr>
          <a:xfrm>
            <a:off x="5731099" y="2210874"/>
            <a:ext cx="5929208" cy="3700984"/>
            <a:chOff x="5223896" y="1940417"/>
            <a:chExt cx="6320501" cy="3945227"/>
          </a:xfrm>
        </p:grpSpPr>
        <p:grpSp>
          <p:nvGrpSpPr>
            <p:cNvPr id="24" name="Group 23">
              <a:extLst>
                <a:ext uri="{FF2B5EF4-FFF2-40B4-BE49-F238E27FC236}">
                  <a16:creationId xmlns:a16="http://schemas.microsoft.com/office/drawing/2014/main" id="{30F13B84-0D60-6546-9F75-AD3A5B2CAC3A}"/>
                </a:ext>
              </a:extLst>
            </p:cNvPr>
            <p:cNvGrpSpPr/>
            <p:nvPr/>
          </p:nvGrpSpPr>
          <p:grpSpPr>
            <a:xfrm>
              <a:off x="5223896" y="1940417"/>
              <a:ext cx="6320501" cy="2464157"/>
              <a:chOff x="626138" y="2120722"/>
              <a:chExt cx="6320501" cy="2464157"/>
            </a:xfrm>
          </p:grpSpPr>
          <p:sp>
            <p:nvSpPr>
              <p:cNvPr id="3" name="Rectangle 2">
                <a:extLst>
                  <a:ext uri="{FF2B5EF4-FFF2-40B4-BE49-F238E27FC236}">
                    <a16:creationId xmlns:a16="http://schemas.microsoft.com/office/drawing/2014/main" id="{37727851-5C21-E14C-8C17-74F6A111D6AD}"/>
                  </a:ext>
                </a:extLst>
              </p:cNvPr>
              <p:cNvSpPr/>
              <p:nvPr/>
            </p:nvSpPr>
            <p:spPr>
              <a:xfrm>
                <a:off x="626138" y="2767976"/>
                <a:ext cx="1701277" cy="146917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Single Pane </a:t>
                </a:r>
                <a:b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of Glass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Common user experience for Instant On switches and Access Points</a:t>
                </a:r>
              </a:p>
            </p:txBody>
          </p:sp>
          <p:sp>
            <p:nvSpPr>
              <p:cNvPr id="4" name="Rectangle 3">
                <a:extLst>
                  <a:ext uri="{FF2B5EF4-FFF2-40B4-BE49-F238E27FC236}">
                    <a16:creationId xmlns:a16="http://schemas.microsoft.com/office/drawing/2014/main" id="{B78D4393-9CC4-FB41-B1E4-530777D9E74E}"/>
                  </a:ext>
                </a:extLst>
              </p:cNvPr>
              <p:cNvSpPr/>
              <p:nvPr/>
            </p:nvSpPr>
            <p:spPr>
              <a:xfrm>
                <a:off x="2850686" y="2767976"/>
                <a:ext cx="1871405" cy="181690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Managed </a:t>
                </a:r>
                <a:b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Firmware Updates </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Automatic distribution/ installation of maintenance software for bug fixes/ security enhancements</a:t>
                </a:r>
              </a:p>
            </p:txBody>
          </p:sp>
          <p:sp>
            <p:nvSpPr>
              <p:cNvPr id="5" name="Rectangle 4">
                <a:extLst>
                  <a:ext uri="{FF2B5EF4-FFF2-40B4-BE49-F238E27FC236}">
                    <a16:creationId xmlns:a16="http://schemas.microsoft.com/office/drawing/2014/main" id="{D60F76EF-9AA8-714D-B85E-DFCE7AC879CF}"/>
                  </a:ext>
                </a:extLst>
              </p:cNvPr>
              <p:cNvSpPr/>
              <p:nvPr/>
            </p:nvSpPr>
            <p:spPr>
              <a:xfrm>
                <a:off x="5245362" y="2767977"/>
                <a:ext cx="1701277" cy="1366142"/>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Common Workflows</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Automatic configuration of VLANs across APs </a:t>
                </a:r>
                <a:br>
                  <a:rPr kumimoji="0" lang="en-US" sz="105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05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and switches</a:t>
                </a:r>
              </a:p>
            </p:txBody>
          </p:sp>
          <p:pic>
            <p:nvPicPr>
              <p:cNvPr id="9" name="Picture 8">
                <a:extLst>
                  <a:ext uri="{FF2B5EF4-FFF2-40B4-BE49-F238E27FC236}">
                    <a16:creationId xmlns:a16="http://schemas.microsoft.com/office/drawing/2014/main" id="{C5C1A6FD-7A44-9A44-BD0B-FD05DC81F7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3196" y="2125014"/>
                <a:ext cx="627160" cy="532058"/>
              </a:xfrm>
              <a:prstGeom prst="rect">
                <a:avLst/>
              </a:prstGeom>
            </p:spPr>
          </p:pic>
          <p:pic>
            <p:nvPicPr>
              <p:cNvPr id="10" name="Picture 9">
                <a:extLst>
                  <a:ext uri="{FF2B5EF4-FFF2-40B4-BE49-F238E27FC236}">
                    <a16:creationId xmlns:a16="http://schemas.microsoft.com/office/drawing/2014/main" id="{78D7E507-EE76-C24B-BE4C-BD5E99DDD2A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518245" y="2122868"/>
                <a:ext cx="523406" cy="532058"/>
              </a:xfrm>
              <a:prstGeom prst="rect">
                <a:avLst/>
              </a:prstGeom>
            </p:spPr>
          </p:pic>
          <p:pic>
            <p:nvPicPr>
              <p:cNvPr id="11" name="Picture 10">
                <a:extLst>
                  <a:ext uri="{FF2B5EF4-FFF2-40B4-BE49-F238E27FC236}">
                    <a16:creationId xmlns:a16="http://schemas.microsoft.com/office/drawing/2014/main" id="{10A79CF2-C6E8-9840-98B3-786EB66DFCF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832545" y="2120722"/>
                <a:ext cx="526909" cy="532058"/>
              </a:xfrm>
              <a:prstGeom prst="rect">
                <a:avLst/>
              </a:prstGeom>
            </p:spPr>
          </p:pic>
        </p:grpSp>
        <p:grpSp>
          <p:nvGrpSpPr>
            <p:cNvPr id="23" name="Group 22">
              <a:extLst>
                <a:ext uri="{FF2B5EF4-FFF2-40B4-BE49-F238E27FC236}">
                  <a16:creationId xmlns:a16="http://schemas.microsoft.com/office/drawing/2014/main" id="{E69E10AF-87CC-8442-BC72-3BE46D0F7F88}"/>
                </a:ext>
              </a:extLst>
            </p:cNvPr>
            <p:cNvGrpSpPr/>
            <p:nvPr/>
          </p:nvGrpSpPr>
          <p:grpSpPr>
            <a:xfrm>
              <a:off x="6378702" y="4061139"/>
              <a:ext cx="4010888" cy="1824505"/>
              <a:chOff x="1579177" y="4499021"/>
              <a:chExt cx="4010888" cy="1824505"/>
            </a:xfrm>
          </p:grpSpPr>
          <p:sp>
            <p:nvSpPr>
              <p:cNvPr id="6" name="Rectangle 5">
                <a:extLst>
                  <a:ext uri="{FF2B5EF4-FFF2-40B4-BE49-F238E27FC236}">
                    <a16:creationId xmlns:a16="http://schemas.microsoft.com/office/drawing/2014/main" id="{DDEA499D-200D-A54F-BBDD-A69888F60FBA}"/>
                  </a:ext>
                </a:extLst>
              </p:cNvPr>
              <p:cNvSpPr/>
              <p:nvPr/>
            </p:nvSpPr>
            <p:spPr>
              <a:xfrm>
                <a:off x="1579177" y="5150567"/>
                <a:ext cx="1701277" cy="1172959"/>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Site</a:t>
                </a:r>
                <a:b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 Inventory </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Easy access to all Instant On devices running at a given site</a:t>
                </a:r>
              </a:p>
            </p:txBody>
          </p:sp>
          <p:sp>
            <p:nvSpPr>
              <p:cNvPr id="7" name="Rectangle 6">
                <a:extLst>
                  <a:ext uri="{FF2B5EF4-FFF2-40B4-BE49-F238E27FC236}">
                    <a16:creationId xmlns:a16="http://schemas.microsoft.com/office/drawing/2014/main" id="{91167059-0037-6A44-B8A6-57D7380311F1}"/>
                  </a:ext>
                </a:extLst>
              </p:cNvPr>
              <p:cNvSpPr/>
              <p:nvPr/>
            </p:nvSpPr>
            <p:spPr>
              <a:xfrm>
                <a:off x="3888788" y="5150567"/>
                <a:ext cx="1701277" cy="1134323"/>
              </a:xfrm>
              <a:prstGeom prst="rect">
                <a:avLst/>
              </a:prstGeom>
            </p:spPr>
            <p:txBody>
              <a:bodyPr wrap="square" anchor="t" anchorCtr="1">
                <a:noAutofit/>
              </a:bodyPr>
              <a:lstStyle/>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200" b="1" i="0" u="none" strike="noStrike" kern="1200" cap="none" spc="0" normalizeH="0" baseline="0" noProof="0" dirty="0">
                    <a:ln>
                      <a:noFill/>
                    </a:ln>
                    <a:solidFill>
                      <a:srgbClr val="F5831F"/>
                    </a:solidFill>
                    <a:effectLst/>
                    <a:uLnTx/>
                    <a:uFillTx/>
                    <a:latin typeface="Open Sans" panose="020B0606030504020204" pitchFamily="34" charset="0"/>
                    <a:ea typeface="Open Sans" panose="020B0606030504020204" pitchFamily="34" charset="0"/>
                    <a:cs typeface="Open Sans" panose="020B0606030504020204" pitchFamily="34" charset="0"/>
                  </a:rPr>
                  <a:t>Remote Management </a:t>
                </a:r>
              </a:p>
              <a:p>
                <a:pPr marL="0" marR="0" lvl="0" indent="0" algn="ctr" defTabSz="914400" rtl="0" eaLnBrk="1" fontAlgn="auto" latinLnBrk="0" hangingPunct="1">
                  <a:lnSpc>
                    <a:spcPct val="85000"/>
                  </a:lnSpc>
                  <a:spcBef>
                    <a:spcPts val="600"/>
                  </a:spcBef>
                  <a:spcAft>
                    <a:spcPts val="60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Remote monitoring and management of your network </a:t>
                </a:r>
              </a:p>
            </p:txBody>
          </p:sp>
          <p:pic>
            <p:nvPicPr>
              <p:cNvPr id="12" name="Picture 11">
                <a:extLst>
                  <a:ext uri="{FF2B5EF4-FFF2-40B4-BE49-F238E27FC236}">
                    <a16:creationId xmlns:a16="http://schemas.microsoft.com/office/drawing/2014/main" id="{5FE536CA-3DE6-9E45-9250-9D1304EE5A7C}"/>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216992" y="4501167"/>
                <a:ext cx="425646" cy="532058"/>
              </a:xfrm>
              <a:prstGeom prst="rect">
                <a:avLst/>
              </a:prstGeom>
            </p:spPr>
          </p:pic>
          <p:pic>
            <p:nvPicPr>
              <p:cNvPr id="13" name="Picture 12">
                <a:extLst>
                  <a:ext uri="{FF2B5EF4-FFF2-40B4-BE49-F238E27FC236}">
                    <a16:creationId xmlns:a16="http://schemas.microsoft.com/office/drawing/2014/main" id="{2EEE9DFE-C7DD-DD46-B13F-85D426444A4F}"/>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559928" y="4499021"/>
                <a:ext cx="358996" cy="532058"/>
              </a:xfrm>
              <a:prstGeom prst="rect">
                <a:avLst/>
              </a:prstGeom>
            </p:spPr>
          </p:pic>
        </p:grpSp>
      </p:grpSp>
      <p:grpSp>
        <p:nvGrpSpPr>
          <p:cNvPr id="41" name="Group 40">
            <a:extLst>
              <a:ext uri="{FF2B5EF4-FFF2-40B4-BE49-F238E27FC236}">
                <a16:creationId xmlns:a16="http://schemas.microsoft.com/office/drawing/2014/main" id="{FD4B0FC1-9A77-1A40-B850-55AD2C1F983A}"/>
              </a:ext>
            </a:extLst>
          </p:cNvPr>
          <p:cNvGrpSpPr/>
          <p:nvPr/>
        </p:nvGrpSpPr>
        <p:grpSpPr>
          <a:xfrm>
            <a:off x="237730" y="2182521"/>
            <a:ext cx="5483540" cy="4027512"/>
            <a:chOff x="550" y="2175860"/>
            <a:chExt cx="5268706" cy="3965610"/>
          </a:xfrm>
        </p:grpSpPr>
        <p:grpSp>
          <p:nvGrpSpPr>
            <p:cNvPr id="26" name="Group 25">
              <a:extLst>
                <a:ext uri="{FF2B5EF4-FFF2-40B4-BE49-F238E27FC236}">
                  <a16:creationId xmlns:a16="http://schemas.microsoft.com/office/drawing/2014/main" id="{0F93B21D-B522-064F-AED4-6996DDCFAA5E}"/>
                </a:ext>
              </a:extLst>
            </p:cNvPr>
            <p:cNvGrpSpPr/>
            <p:nvPr/>
          </p:nvGrpSpPr>
          <p:grpSpPr>
            <a:xfrm>
              <a:off x="1235868" y="2175860"/>
              <a:ext cx="3606590" cy="3007696"/>
              <a:chOff x="759349" y="4661482"/>
              <a:chExt cx="2318702" cy="1933669"/>
            </a:xfrm>
          </p:grpSpPr>
          <p:grpSp>
            <p:nvGrpSpPr>
              <p:cNvPr id="27" name="Group">
                <a:extLst>
                  <a:ext uri="{FF2B5EF4-FFF2-40B4-BE49-F238E27FC236}">
                    <a16:creationId xmlns:a16="http://schemas.microsoft.com/office/drawing/2014/main" id="{4FC473A3-BF58-C347-A91E-10EA49B86A52}"/>
                  </a:ext>
                </a:extLst>
              </p:cNvPr>
              <p:cNvGrpSpPr/>
              <p:nvPr/>
            </p:nvGrpSpPr>
            <p:grpSpPr>
              <a:xfrm>
                <a:off x="759349" y="4661482"/>
                <a:ext cx="2318702" cy="1933669"/>
                <a:chOff x="0" y="0"/>
                <a:chExt cx="14070217" cy="11733782"/>
              </a:xfrm>
            </p:grpSpPr>
            <p:pic>
              <p:nvPicPr>
                <p:cNvPr id="29" name="HP_1FH49AA_01.png" descr="HP_1FH49AA_01.png">
                  <a:extLst>
                    <a:ext uri="{FF2B5EF4-FFF2-40B4-BE49-F238E27FC236}">
                      <a16:creationId xmlns:a16="http://schemas.microsoft.com/office/drawing/2014/main" id="{167AB66E-63E2-C64C-BE02-483A41E75D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14070218" cy="11733783"/>
                </a:xfrm>
                <a:prstGeom prst="rect">
                  <a:avLst/>
                </a:prstGeom>
                <a:ln w="3175" cap="flat">
                  <a:noFill/>
                  <a:miter lim="400000"/>
                </a:ln>
                <a:effectLst/>
              </p:spPr>
            </p:pic>
            <p:sp>
              <p:nvSpPr>
                <p:cNvPr id="30" name="Rectangle">
                  <a:extLst>
                    <a:ext uri="{FF2B5EF4-FFF2-40B4-BE49-F238E27FC236}">
                      <a16:creationId xmlns:a16="http://schemas.microsoft.com/office/drawing/2014/main" id="{80DA6E6B-113D-DB46-B59B-8DA3A9C86AD9}"/>
                    </a:ext>
                  </a:extLst>
                </p:cNvPr>
                <p:cNvSpPr/>
                <p:nvPr/>
              </p:nvSpPr>
              <p:spPr>
                <a:xfrm>
                  <a:off x="189759" y="202964"/>
                  <a:ext cx="13690699" cy="8476280"/>
                </a:xfrm>
                <a:prstGeom prst="rect">
                  <a:avLst/>
                </a:prstGeom>
                <a:solidFill>
                  <a:srgbClr val="FFFFFF"/>
                </a:solidFill>
                <a:ln w="3175" cap="flat">
                  <a:noFill/>
                  <a:miter lim="400000"/>
                </a:ln>
                <a:effectLst/>
              </p:spPr>
              <p:txBody>
                <a:bodyPr wrap="square" lIns="13547" tIns="13547" rIns="13547" bIns="13547"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b="0">
                      <a:solidFill>
                        <a:srgbClr val="000000"/>
                      </a:solidFill>
                      <a:latin typeface="+mn-lt"/>
                      <a:ea typeface="+mn-ea"/>
                      <a:cs typeface="+mn-cs"/>
                      <a:sym typeface="Helvetica Neue Medium"/>
                    </a:defRPr>
                  </a:pPr>
                  <a:endParaRPr kumimoji="0" sz="1138"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grpSp>
          <p:pic>
            <p:nvPicPr>
              <p:cNvPr id="28" name="Picture 27">
                <a:extLst>
                  <a:ext uri="{FF2B5EF4-FFF2-40B4-BE49-F238E27FC236}">
                    <a16:creationId xmlns:a16="http://schemas.microsoft.com/office/drawing/2014/main" id="{F9CCB807-6348-834A-B234-B7915DAF02B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0359" y="4754219"/>
                <a:ext cx="2256159" cy="1277609"/>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25400" h="19050"/>
                <a:contourClr>
                  <a:srgbClr val="FFFFFF"/>
                </a:contourClr>
              </a:sp3d>
            </p:spPr>
          </p:pic>
        </p:grpSp>
        <p:pic>
          <p:nvPicPr>
            <p:cNvPr id="32" name="Picture 31">
              <a:extLst>
                <a:ext uri="{FF2B5EF4-FFF2-40B4-BE49-F238E27FC236}">
                  <a16:creationId xmlns:a16="http://schemas.microsoft.com/office/drawing/2014/main" id="{0A89AA24-2948-9846-8326-29FB5BD6AB1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 t="-1546" r="-1546"/>
            <a:stretch/>
          </p:blipFill>
          <p:spPr>
            <a:xfrm>
              <a:off x="4445007" y="3557098"/>
              <a:ext cx="824249" cy="1661793"/>
            </a:xfrm>
            <a:prstGeom prst="roundRect">
              <a:avLst/>
            </a:prstGeom>
          </p:spPr>
        </p:pic>
        <p:pic>
          <p:nvPicPr>
            <p:cNvPr id="34" name="Picture 33">
              <a:extLst>
                <a:ext uri="{FF2B5EF4-FFF2-40B4-BE49-F238E27FC236}">
                  <a16:creationId xmlns:a16="http://schemas.microsoft.com/office/drawing/2014/main" id="{B5CA22DE-C486-3C41-A88D-1DAAF576DD8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50" y="4083877"/>
              <a:ext cx="1956323" cy="1319698"/>
            </a:xfrm>
            <a:prstGeom prst="rect">
              <a:avLst/>
            </a:prstGeom>
          </p:spPr>
        </p:pic>
        <p:grpSp>
          <p:nvGrpSpPr>
            <p:cNvPr id="40" name="Group 39">
              <a:extLst>
                <a:ext uri="{FF2B5EF4-FFF2-40B4-BE49-F238E27FC236}">
                  <a16:creationId xmlns:a16="http://schemas.microsoft.com/office/drawing/2014/main" id="{F33FC653-AF3C-B249-AFCA-1BB5DFA5F222}"/>
                </a:ext>
              </a:extLst>
            </p:cNvPr>
            <p:cNvGrpSpPr/>
            <p:nvPr/>
          </p:nvGrpSpPr>
          <p:grpSpPr>
            <a:xfrm>
              <a:off x="1031461" y="5190186"/>
              <a:ext cx="3890935" cy="951284"/>
              <a:chOff x="310244" y="5482874"/>
              <a:chExt cx="5116929" cy="1251024"/>
            </a:xfrm>
          </p:grpSpPr>
          <p:pic>
            <p:nvPicPr>
              <p:cNvPr id="35" name="Google Shape;63;p14">
                <a:extLst>
                  <a:ext uri="{FF2B5EF4-FFF2-40B4-BE49-F238E27FC236}">
                    <a16:creationId xmlns:a16="http://schemas.microsoft.com/office/drawing/2014/main" id="{FC74FD5A-6C82-E24E-A0A6-141A574B59F2}"/>
                  </a:ext>
                </a:extLst>
              </p:cNvPr>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524423" y="5715256"/>
                <a:ext cx="923515" cy="786261"/>
              </a:xfrm>
              <a:prstGeom prst="rect">
                <a:avLst/>
              </a:prstGeom>
              <a:noFill/>
              <a:ln>
                <a:noFill/>
              </a:ln>
              <a:effectLst>
                <a:softEdge rad="0"/>
              </a:effectLst>
            </p:spPr>
          </p:pic>
          <p:pic>
            <p:nvPicPr>
              <p:cNvPr id="36" name="Google Shape;62;p14">
                <a:extLst>
                  <a:ext uri="{FF2B5EF4-FFF2-40B4-BE49-F238E27FC236}">
                    <a16:creationId xmlns:a16="http://schemas.microsoft.com/office/drawing/2014/main" id="{17C00F4C-5379-0C4F-BAF5-A01DB178880D}"/>
                  </a:ext>
                </a:extLst>
              </p:cNvPr>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4359812" y="5492253"/>
                <a:ext cx="1067361" cy="1232267"/>
              </a:xfrm>
              <a:prstGeom prst="rect">
                <a:avLst/>
              </a:prstGeom>
              <a:noFill/>
              <a:ln>
                <a:noFill/>
              </a:ln>
              <a:effectLst>
                <a:softEdge rad="0"/>
              </a:effectLst>
            </p:spPr>
          </p:pic>
          <p:pic>
            <p:nvPicPr>
              <p:cNvPr id="37" name="Google Shape;63;p14">
                <a:extLst>
                  <a:ext uri="{FF2B5EF4-FFF2-40B4-BE49-F238E27FC236}">
                    <a16:creationId xmlns:a16="http://schemas.microsoft.com/office/drawing/2014/main" id="{A0835159-0CB1-4F45-BBBE-258A16E5B256}"/>
                  </a:ext>
                </a:extLst>
              </p:cNvPr>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310244" y="5482874"/>
                <a:ext cx="1331891" cy="1251024"/>
              </a:xfrm>
              <a:prstGeom prst="rect">
                <a:avLst/>
              </a:prstGeom>
              <a:noFill/>
              <a:ln>
                <a:noFill/>
              </a:ln>
              <a:effectLst>
                <a:softEdge rad="0"/>
              </a:effectLst>
            </p:spPr>
          </p:pic>
          <p:pic>
            <p:nvPicPr>
              <p:cNvPr id="38" name="Picture 37">
                <a:extLst>
                  <a:ext uri="{FF2B5EF4-FFF2-40B4-BE49-F238E27FC236}">
                    <a16:creationId xmlns:a16="http://schemas.microsoft.com/office/drawing/2014/main" id="{2023D5F5-D6AB-524E-B30C-D5F2362AA4A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3476495" y="5572935"/>
                <a:ext cx="923756" cy="1070903"/>
              </a:xfrm>
              <a:prstGeom prst="rect">
                <a:avLst/>
              </a:prstGeom>
            </p:spPr>
          </p:pic>
          <p:pic>
            <p:nvPicPr>
              <p:cNvPr id="39" name="Picture 38" descr="Unknown-25.jpeg">
                <a:extLst>
                  <a:ext uri="{FF2B5EF4-FFF2-40B4-BE49-F238E27FC236}">
                    <a16:creationId xmlns:a16="http://schemas.microsoft.com/office/drawing/2014/main" id="{6F879141-D007-604E-BAA5-F080F99AA410}"/>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484772" y="5686121"/>
                <a:ext cx="864737" cy="844531"/>
              </a:xfrm>
              <a:prstGeom prst="roundRect">
                <a:avLst/>
              </a:prstGeom>
            </p:spPr>
          </p:pic>
        </p:grpSp>
      </p:grpSp>
      <p:pic>
        <p:nvPicPr>
          <p:cNvPr id="8" name="Picture 7">
            <a:extLst>
              <a:ext uri="{FF2B5EF4-FFF2-40B4-BE49-F238E27FC236}">
                <a16:creationId xmlns:a16="http://schemas.microsoft.com/office/drawing/2014/main" id="{13C42CB7-810D-AD4E-BD29-0F5FD8F1E56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863412" y="3631698"/>
            <a:ext cx="848028" cy="1619539"/>
          </a:xfrm>
          <a:prstGeom prst="roundRect">
            <a:avLst/>
          </a:prstGeom>
        </p:spPr>
      </p:pic>
    </p:spTree>
    <p:extLst>
      <p:ext uri="{BB962C8B-B14F-4D97-AF65-F5344CB8AC3E}">
        <p14:creationId xmlns:p14="http://schemas.microsoft.com/office/powerpoint/2010/main" val="265356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8100" tIns="38100" rIns="38100" bIns="381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C46E55416A144BA41E0800DA5FCF0E" ma:contentTypeVersion="13" ma:contentTypeDescription="Create a new document." ma:contentTypeScope="" ma:versionID="199bd2baf725144e0f97d2c2d3c639fc">
  <xsd:schema xmlns:xsd="http://www.w3.org/2001/XMLSchema" xmlns:xs="http://www.w3.org/2001/XMLSchema" xmlns:p="http://schemas.microsoft.com/office/2006/metadata/properties" xmlns:ns3="30f82a68-2c17-4d01-a911-89a05997d2e2" xmlns:ns4="233aaaaa-fe45-42ec-a41b-3220db181038" targetNamespace="http://schemas.microsoft.com/office/2006/metadata/properties" ma:root="true" ma:fieldsID="a95d5b2f5d44cbf14f06cc9c7cca2d5f" ns3:_="" ns4:_="">
    <xsd:import namespace="30f82a68-2c17-4d01-a911-89a05997d2e2"/>
    <xsd:import namespace="233aaaaa-fe45-42ec-a41b-3220db18103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f82a68-2c17-4d01-a911-89a05997d2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3aaaaa-fe45-42ec-a41b-3220db18103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02FFE9-B86F-4712-9CF5-6C3CB6368C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f82a68-2c17-4d01-a911-89a05997d2e2"/>
    <ds:schemaRef ds:uri="233aaaaa-fe45-42ec-a41b-3220db1810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D25339-4509-4137-B02F-17FAD931B222}">
  <ds:schemaRefs>
    <ds:schemaRef ds:uri="http://schemas.microsoft.com/sharepoint/v3/contenttype/forms"/>
  </ds:schemaRefs>
</ds:datastoreItem>
</file>

<file path=customXml/itemProps3.xml><?xml version="1.0" encoding="utf-8"?>
<ds:datastoreItem xmlns:ds="http://schemas.openxmlformats.org/officeDocument/2006/customXml" ds:itemID="{2AE238E9-24CE-4B56-867C-CAA27FB151BF}">
  <ds:schemaRefs>
    <ds:schemaRef ds:uri="233aaaaa-fe45-42ec-a41b-3220db181038"/>
    <ds:schemaRef ds:uri="http://purl.org/dc/terms/"/>
    <ds:schemaRef ds:uri="http://schemas.microsoft.com/office/2006/metadata/properties"/>
    <ds:schemaRef ds:uri="http://schemas.microsoft.com/office/2006/documentManagement/types"/>
    <ds:schemaRef ds:uri="http://purl.org/dc/elements/1.1/"/>
    <ds:schemaRef ds:uri="http://purl.org/dc/dcmitype/"/>
    <ds:schemaRef ds:uri="30f82a68-2c17-4d01-a911-89a05997d2e2"/>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13693</TotalTime>
  <Words>4075</Words>
  <Application>Microsoft Office PowerPoint</Application>
  <PresentationFormat>Widescreen</PresentationFormat>
  <Paragraphs>844</Paragraphs>
  <Slides>46</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Helvetica Neue</vt:lpstr>
      <vt:lpstr>Helvetica Neue Black Condensed</vt:lpstr>
      <vt:lpstr>Helvetica Neue Medium</vt:lpstr>
      <vt:lpstr>Open Sans</vt:lpstr>
      <vt:lpstr>Open Sans Extrabold</vt:lpstr>
      <vt:lpstr>Times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Pandey, Aditi</dc:creator>
  <cp:lastModifiedBy>Aboukhaled, Crystal</cp:lastModifiedBy>
  <cp:revision>522</cp:revision>
  <dcterms:created xsi:type="dcterms:W3CDTF">2020-04-20T16:56:38Z</dcterms:created>
  <dcterms:modified xsi:type="dcterms:W3CDTF">2020-05-28T21:00:51Z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0x01010002C46E55416A144BA41E0800DA5FCF0E</vt:lpwstr>
  </property>
</Properties>
</file>